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doc" ContentType="application/msword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docProps/app.xml" ContentType="application/vnd.openxmlformats-officedocument.extended-properties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8"/>
  </p:notesMasterIdLst>
  <p:sldIdLst>
    <p:sldId id="256" r:id="rId2"/>
    <p:sldId id="271" r:id="rId3"/>
    <p:sldId id="257" r:id="rId4"/>
    <p:sldId id="272" r:id="rId5"/>
    <p:sldId id="277" r:id="rId6"/>
    <p:sldId id="278" r:id="rId7"/>
    <p:sldId id="279" r:id="rId8"/>
    <p:sldId id="280" r:id="rId9"/>
    <p:sldId id="284" r:id="rId10"/>
    <p:sldId id="281" r:id="rId11"/>
    <p:sldId id="282" r:id="rId12"/>
    <p:sldId id="283" r:id="rId13"/>
    <p:sldId id="286" r:id="rId14"/>
    <p:sldId id="285" r:id="rId15"/>
    <p:sldId id="287" r:id="rId16"/>
    <p:sldId id="276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94692" autoAdjust="0"/>
  </p:normalViewPr>
  <p:slideViewPr>
    <p:cSldViewPr>
      <p:cViewPr>
        <p:scale>
          <a:sx n="107" d="100"/>
          <a:sy n="107" d="100"/>
        </p:scale>
        <p:origin x="-2496" y="-1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5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style val="2"/>
  <c:chart>
    <c:title>
      <c:tx>
        <c:rich>
          <a:bodyPr/>
          <a:lstStyle/>
          <a:p>
            <a:pPr>
              <a:defRPr lang="nb-NO"/>
            </a:pPr>
            <a:r>
              <a:rPr lang="en-US" sz="1600"/>
              <a:t>Vekstkurve for unghest som skal bli 500 kg som voksen</a:t>
            </a:r>
          </a:p>
        </c:rich>
      </c:tx>
      <c:layout>
        <c:manualLayout>
          <c:xMode val="edge"/>
          <c:yMode val="edge"/>
          <c:x val="0.126250830011136"/>
          <c:y val="0.0228600365760585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'Ark1'!$B$12</c:f>
              <c:strCache>
                <c:ptCount val="1"/>
                <c:pt idx="0">
                  <c:v>Kroppsvekt</c:v>
                </c:pt>
              </c:strCache>
            </c:strRef>
          </c:tx>
          <c:cat>
            <c:numRef>
              <c:f>'Ark1'!$A$13:$A$24</c:f>
              <c:numCache>
                <c:formatCode>General</c:formatCode>
                <c:ptCount val="12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35.0</c:v>
                </c:pt>
              </c:numCache>
            </c:numRef>
          </c:cat>
          <c:val>
            <c:numRef>
              <c:f>'Ark1'!$B$13:$B$24</c:f>
              <c:numCache>
                <c:formatCode>General</c:formatCode>
                <c:ptCount val="12"/>
                <c:pt idx="0">
                  <c:v>50.0</c:v>
                </c:pt>
                <c:pt idx="1">
                  <c:v>151.0</c:v>
                </c:pt>
                <c:pt idx="2">
                  <c:v>229.0</c:v>
                </c:pt>
                <c:pt idx="3">
                  <c:v>290.0</c:v>
                </c:pt>
                <c:pt idx="4">
                  <c:v>339.0</c:v>
                </c:pt>
                <c:pt idx="5">
                  <c:v>376.0</c:v>
                </c:pt>
                <c:pt idx="6">
                  <c:v>406.0</c:v>
                </c:pt>
                <c:pt idx="7">
                  <c:v>428.0</c:v>
                </c:pt>
                <c:pt idx="8">
                  <c:v>446.0</c:v>
                </c:pt>
                <c:pt idx="9">
                  <c:v>460.0</c:v>
                </c:pt>
                <c:pt idx="10">
                  <c:v>471.0</c:v>
                </c:pt>
                <c:pt idx="11">
                  <c:v>484.0</c:v>
                </c:pt>
              </c:numCache>
            </c:numRef>
          </c:val>
        </c:ser>
        <c:dLbls/>
        <c:marker val="1"/>
        <c:axId val="203467320"/>
        <c:axId val="142392888"/>
      </c:lineChart>
      <c:catAx>
        <c:axId val="203467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nb-NO"/>
                </a:pPr>
                <a:r>
                  <a:rPr lang="nb-NO"/>
                  <a:t>Alder, måneder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nb-NO"/>
            </a:pPr>
            <a:endParaRPr lang="sv-SE"/>
          </a:p>
        </c:txPr>
        <c:crossAx val="142392888"/>
        <c:crosses val="autoZero"/>
        <c:auto val="1"/>
        <c:lblAlgn val="ctr"/>
        <c:lblOffset val="100"/>
      </c:catAx>
      <c:valAx>
        <c:axId val="142392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nb-NO"/>
                </a:pPr>
                <a:r>
                  <a:rPr lang="en-US" sz="1100" dirty="0" err="1"/>
                  <a:t>Kroppsvekt</a:t>
                </a:r>
                <a:r>
                  <a:rPr lang="en-US" dirty="0"/>
                  <a:t>, kg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nb-NO"/>
            </a:pPr>
            <a:endParaRPr lang="sv-SE"/>
          </a:p>
        </c:txPr>
        <c:crossAx val="203467320"/>
        <c:crosses val="autoZero"/>
        <c:crossBetween val="between"/>
      </c:valAx>
    </c:plotArea>
    <c:plotVisOnly val="1"/>
    <c:dispBlanksAs val="gap"/>
  </c:chart>
  <c:spPr>
    <a:ln>
      <a:solidFill>
        <a:srgbClr val="FF33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style val="2"/>
  <c:chart>
    <c:title>
      <c:layout/>
      <c:txPr>
        <a:bodyPr/>
        <a:lstStyle/>
        <a:p>
          <a:pPr>
            <a:defRPr lang="nb-NO"/>
          </a:pPr>
          <a:endParaRPr lang="sv-SE"/>
        </a:p>
      </c:txPr>
    </c:title>
    <c:plotArea>
      <c:layout/>
      <c:lineChart>
        <c:grouping val="standard"/>
        <c:ser>
          <c:idx val="0"/>
          <c:order val="0"/>
          <c:tx>
            <c:strRef>
              <c:f>'Ark1'!$D$13</c:f>
              <c:strCache>
                <c:ptCount val="1"/>
                <c:pt idx="0">
                  <c:v>Daglig tilvekst, kg</c:v>
                </c:pt>
              </c:strCache>
            </c:strRef>
          </c:tx>
          <c:cat>
            <c:numRef>
              <c:f>'Ark1'!$A$14:$A$24</c:f>
              <c:numCache>
                <c:formatCode>General</c:formatCode>
                <c:ptCount val="11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  <c:pt idx="9">
                  <c:v>30.0</c:v>
                </c:pt>
                <c:pt idx="10">
                  <c:v>35.0</c:v>
                </c:pt>
              </c:numCache>
            </c:numRef>
          </c:cat>
          <c:val>
            <c:numRef>
              <c:f>'Ark1'!$D$14:$D$24</c:f>
              <c:numCache>
                <c:formatCode>General</c:formatCode>
                <c:ptCount val="11"/>
                <c:pt idx="0">
                  <c:v>0.97</c:v>
                </c:pt>
                <c:pt idx="1">
                  <c:v>0.76</c:v>
                </c:pt>
                <c:pt idx="2">
                  <c:v>0.59</c:v>
                </c:pt>
                <c:pt idx="3">
                  <c:v>0.46</c:v>
                </c:pt>
                <c:pt idx="4">
                  <c:v>0.36</c:v>
                </c:pt>
                <c:pt idx="5">
                  <c:v>0.28</c:v>
                </c:pt>
                <c:pt idx="6">
                  <c:v>0.22</c:v>
                </c:pt>
                <c:pt idx="7">
                  <c:v>0.17</c:v>
                </c:pt>
                <c:pt idx="8">
                  <c:v>0.13</c:v>
                </c:pt>
                <c:pt idx="9">
                  <c:v>0.11</c:v>
                </c:pt>
                <c:pt idx="10">
                  <c:v>0.07</c:v>
                </c:pt>
              </c:numCache>
            </c:numRef>
          </c:val>
        </c:ser>
        <c:dLbls/>
        <c:marker val="1"/>
        <c:axId val="142214200"/>
        <c:axId val="141687336"/>
      </c:lineChart>
      <c:catAx>
        <c:axId val="142214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nb-NO"/>
                </a:pPr>
                <a:r>
                  <a:rPr lang="nb-NO"/>
                  <a:t>Alder, måneder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nb-NO"/>
            </a:pPr>
            <a:endParaRPr lang="sv-SE"/>
          </a:p>
        </c:txPr>
        <c:crossAx val="141687336"/>
        <c:crosses val="autoZero"/>
        <c:auto val="1"/>
        <c:lblAlgn val="ctr"/>
        <c:lblOffset val="100"/>
      </c:catAx>
      <c:valAx>
        <c:axId val="141687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nb-NO"/>
                </a:pPr>
                <a:r>
                  <a:rPr lang="nb-NO"/>
                  <a:t>Daglig tilvekst, kg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nb-NO"/>
            </a:pPr>
            <a:endParaRPr lang="sv-SE"/>
          </a:p>
        </c:txPr>
        <c:crossAx val="142214200"/>
        <c:crosses val="autoZero"/>
        <c:crossBetween val="between"/>
      </c:valAx>
    </c:plotArea>
    <c:plotVisOnly val="1"/>
    <c:dispBlanksAs val="gap"/>
  </c:chart>
  <c:spPr>
    <a:ln>
      <a:solidFill>
        <a:srgbClr val="FF330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style val="2"/>
  <c:chart>
    <c:plotArea>
      <c:layout/>
      <c:lineChart>
        <c:grouping val="standard"/>
        <c:ser>
          <c:idx val="0"/>
          <c:order val="0"/>
          <c:tx>
            <c:strRef>
              <c:f>'Ark1'!$G$13</c:f>
              <c:strCache>
                <c:ptCount val="1"/>
                <c:pt idx="0">
                  <c:v>Ford. råprot</c:v>
                </c:pt>
              </c:strCache>
            </c:strRef>
          </c:tx>
          <c:cat>
            <c:numRef>
              <c:f>'Ark1'!$A$14:$A$24</c:f>
              <c:numCache>
                <c:formatCode>General</c:formatCode>
                <c:ptCount val="11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  <c:pt idx="9">
                  <c:v>30.0</c:v>
                </c:pt>
                <c:pt idx="10">
                  <c:v>35.0</c:v>
                </c:pt>
              </c:numCache>
            </c:numRef>
          </c:cat>
          <c:val>
            <c:numRef>
              <c:f>'Ark1'!$G$14:$G$24</c:f>
              <c:numCache>
                <c:formatCode>0.0</c:formatCode>
                <c:ptCount val="11"/>
                <c:pt idx="0">
                  <c:v>631.0</c:v>
                </c:pt>
                <c:pt idx="1">
                  <c:v>521.0</c:v>
                </c:pt>
                <c:pt idx="2">
                  <c:v>470.0</c:v>
                </c:pt>
                <c:pt idx="3">
                  <c:v>415.0</c:v>
                </c:pt>
                <c:pt idx="4">
                  <c:v>398.0</c:v>
                </c:pt>
                <c:pt idx="5">
                  <c:v>387.0</c:v>
                </c:pt>
                <c:pt idx="6">
                  <c:v>372.0</c:v>
                </c:pt>
                <c:pt idx="7">
                  <c:v>363.0</c:v>
                </c:pt>
                <c:pt idx="8">
                  <c:v>363.0</c:v>
                </c:pt>
                <c:pt idx="9">
                  <c:v>363.0</c:v>
                </c:pt>
                <c:pt idx="10">
                  <c:v>363.0</c:v>
                </c:pt>
              </c:numCache>
            </c:numRef>
          </c:val>
        </c:ser>
        <c:ser>
          <c:idx val="1"/>
          <c:order val="1"/>
          <c:tx>
            <c:strRef>
              <c:f>'Ark1'!$H$13</c:f>
              <c:strCache>
                <c:ptCount val="1"/>
                <c:pt idx="0">
                  <c:v>Ford. råprot, voksen</c:v>
                </c:pt>
              </c:strCache>
            </c:strRef>
          </c:tx>
          <c:marker>
            <c:symbol val="none"/>
          </c:marker>
          <c:cat>
            <c:numRef>
              <c:f>'Ark1'!$A$14:$A$24</c:f>
              <c:numCache>
                <c:formatCode>General</c:formatCode>
                <c:ptCount val="11"/>
                <c:pt idx="0">
                  <c:v>3.0</c:v>
                </c:pt>
                <c:pt idx="1">
                  <c:v>6.0</c:v>
                </c:pt>
                <c:pt idx="2">
                  <c:v>9.0</c:v>
                </c:pt>
                <c:pt idx="3">
                  <c:v>12.0</c:v>
                </c:pt>
                <c:pt idx="4">
                  <c:v>15.0</c:v>
                </c:pt>
                <c:pt idx="5">
                  <c:v>18.0</c:v>
                </c:pt>
                <c:pt idx="6">
                  <c:v>21.0</c:v>
                </c:pt>
                <c:pt idx="7">
                  <c:v>24.0</c:v>
                </c:pt>
                <c:pt idx="8">
                  <c:v>27.0</c:v>
                </c:pt>
                <c:pt idx="9">
                  <c:v>30.0</c:v>
                </c:pt>
                <c:pt idx="10">
                  <c:v>35.0</c:v>
                </c:pt>
              </c:numCache>
            </c:numRef>
          </c:cat>
          <c:val>
            <c:numRef>
              <c:f>'Ark1'!$H$14:$H$24</c:f>
              <c:numCache>
                <c:formatCode>0.0</c:formatCode>
                <c:ptCount val="11"/>
                <c:pt idx="0">
                  <c:v>320.0</c:v>
                </c:pt>
                <c:pt idx="1">
                  <c:v>320.0</c:v>
                </c:pt>
                <c:pt idx="2">
                  <c:v>320.0</c:v>
                </c:pt>
                <c:pt idx="3">
                  <c:v>320.0</c:v>
                </c:pt>
                <c:pt idx="4">
                  <c:v>320.0</c:v>
                </c:pt>
                <c:pt idx="5">
                  <c:v>320.0</c:v>
                </c:pt>
                <c:pt idx="6">
                  <c:v>320.0</c:v>
                </c:pt>
                <c:pt idx="7">
                  <c:v>320.0</c:v>
                </c:pt>
                <c:pt idx="8">
                  <c:v>320.0</c:v>
                </c:pt>
                <c:pt idx="9">
                  <c:v>320.0</c:v>
                </c:pt>
                <c:pt idx="10">
                  <c:v>320.0</c:v>
                </c:pt>
              </c:numCache>
            </c:numRef>
          </c:val>
        </c:ser>
        <c:dLbls/>
        <c:marker val="1"/>
        <c:axId val="143587720"/>
        <c:axId val="143586216"/>
      </c:lineChart>
      <c:catAx>
        <c:axId val="143587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nb-NO"/>
                </a:pPr>
                <a:r>
                  <a:rPr lang="en-US"/>
                  <a:t>Unghestens alder, mnd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nb-NO"/>
            </a:pPr>
            <a:endParaRPr lang="sv-SE"/>
          </a:p>
        </c:txPr>
        <c:crossAx val="143586216"/>
        <c:crosses val="autoZero"/>
        <c:auto val="1"/>
        <c:lblAlgn val="ctr"/>
        <c:lblOffset val="100"/>
      </c:catAx>
      <c:valAx>
        <c:axId val="143586216"/>
        <c:scaling>
          <c:orientation val="minMax"/>
          <c:min val="2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nb-NO"/>
                </a:pPr>
                <a:r>
                  <a:rPr lang="en-US"/>
                  <a:t>Ford. råprot, gram/dag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lang="nb-NO"/>
            </a:pPr>
            <a:endParaRPr lang="sv-SE"/>
          </a:p>
        </c:txPr>
        <c:crossAx val="14358772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0.43963</cdr:x>
      <cdr:y>0.34752</cdr:y>
    </cdr:from>
    <cdr:to>
      <cdr:x>0.70341</cdr:x>
      <cdr:y>0.41897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440160" y="1050775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 dirty="0" smtClean="0">
              <a:solidFill>
                <a:schemeClr val="tx2">
                  <a:lumMod val="60000"/>
                  <a:lumOff val="40000"/>
                </a:schemeClr>
              </a:solidFill>
            </a:rPr>
            <a:t>Unghest</a:t>
          </a:r>
          <a:endParaRPr lang="nb-NO" sz="1100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0.37368</cdr:x>
      <cdr:y>0.64301</cdr:y>
    </cdr:from>
    <cdr:to>
      <cdr:x>0.9452</cdr:x>
      <cdr:y>0.72396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1224136" y="1944216"/>
          <a:ext cx="1872208" cy="24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 dirty="0" smtClean="0">
              <a:solidFill>
                <a:srgbClr val="C00000"/>
              </a:solidFill>
            </a:rPr>
            <a:t>Voksen hest på vedlikehold </a:t>
          </a:r>
          <a:endParaRPr lang="nb-NO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0.32972</cdr:x>
      <cdr:y>0.07145</cdr:y>
    </cdr:from>
    <cdr:to>
      <cdr:x>0.9452</cdr:x>
      <cdr:y>0.26197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1080120" y="216024"/>
          <a:ext cx="2016224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Daglig proteinbehov (gram) til unghest og voksen hest 500 kg. </a:t>
          </a:r>
          <a:endParaRPr lang="nb-NO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24B0-EC2C-4D35-967B-1E4FDB6B6657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0D59-4870-48DB-82AE-CF20CF2BD914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17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545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962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64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90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0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64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86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07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53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96B-513D-4B28-B212-94ACDA4DE7DB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96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BD3A-37C2-4C8C-B92A-C8910EE7CA2D}" type="datetimeFigureOut">
              <a:rPr lang="nb-NO" smtClean="0"/>
              <a:pPr/>
              <a:t>14-01-13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Utbildningsmaterial Sid </a:t>
            </a:r>
            <a:fld id="{59A652E9-F85A-9645-B96E-99B124FEAFA7}" type="slidenum">
              <a:rPr/>
              <a:pPr/>
              <a:t>‹Nr.›</a:t>
            </a:fld>
            <a:fld id="{F444BA72-A27F-F243-9C86-06566DFD49E1}" type="slidenum">
              <a:rPr/>
              <a:pPr/>
              <a:t>‹Nr.›</a:t>
            </a:fld>
            <a:endParaRPr lang="nb-NO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4114800" cy="54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9"/>
          <p:cNvCxnSpPr/>
          <p:nvPr userDrawn="1"/>
        </p:nvCxnSpPr>
        <p:spPr>
          <a:xfrm>
            <a:off x="381000" y="61722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7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72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-dokument1.doc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nb-NO" dirty="0" smtClean="0"/>
              <a:t>Unghestens behov for energi og protein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736304" cy="22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845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Unghestens proteinbehov</a:t>
            </a:r>
            <a:endParaRPr lang="nb-NO" sz="28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8414471"/>
              </p:ext>
            </p:extLst>
          </p:nvPr>
        </p:nvGraphicFramePr>
        <p:xfrm>
          <a:off x="5508104" y="2924944"/>
          <a:ext cx="3275856" cy="302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869153"/>
              </p:ext>
            </p:extLst>
          </p:nvPr>
        </p:nvGraphicFramePr>
        <p:xfrm>
          <a:off x="323530" y="3501008"/>
          <a:ext cx="5184578" cy="5760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8150"/>
                <a:gridCol w="504056"/>
                <a:gridCol w="504056"/>
                <a:gridCol w="576064"/>
                <a:gridCol w="576064"/>
                <a:gridCol w="504056"/>
                <a:gridCol w="576064"/>
                <a:gridCol w="576068"/>
              </a:tblGrid>
              <a:tr h="253229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Alder, </a:t>
                      </a:r>
                      <a:r>
                        <a:rPr lang="nb-NO" sz="1200" dirty="0" err="1" smtClean="0"/>
                        <a:t>mnd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3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6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12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18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24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30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36</a:t>
                      </a:r>
                      <a:endParaRPr lang="nb-NO" sz="1200" dirty="0"/>
                    </a:p>
                  </a:txBody>
                  <a:tcPr/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nb-NO" sz="1200" dirty="0" err="1" smtClean="0"/>
                        <a:t>Ford.råprot</a:t>
                      </a:r>
                      <a:r>
                        <a:rPr lang="nb-NO" sz="1200" dirty="0" smtClean="0"/>
                        <a:t>, g/</a:t>
                      </a:r>
                      <a:r>
                        <a:rPr lang="nb-NO" sz="1200" dirty="0" err="1" smtClean="0"/>
                        <a:t>FEh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180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130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95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85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80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80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80</a:t>
                      </a:r>
                      <a:endParaRPr lang="nb-NO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539552" y="1268760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Unghestens proteinbehov uttrykkes i Fordøyelig Råprotein (</a:t>
            </a:r>
            <a:r>
              <a:rPr lang="nb-NO" sz="1600" dirty="0" err="1" smtClean="0"/>
              <a:t>ford</a:t>
            </a:r>
            <a:r>
              <a:rPr lang="nb-NO" sz="1600" dirty="0" smtClean="0"/>
              <a:t>. </a:t>
            </a:r>
            <a:r>
              <a:rPr lang="nb-NO" sz="1600" dirty="0" err="1" smtClean="0"/>
              <a:t>råprot</a:t>
            </a:r>
            <a:r>
              <a:rPr lang="nb-NO" sz="1600" dirty="0" smtClean="0"/>
              <a:t>) per Fôrenhet hest (</a:t>
            </a:r>
            <a:r>
              <a:rPr lang="nb-NO" sz="1600" dirty="0" err="1" smtClean="0"/>
              <a:t>FEh</a:t>
            </a:r>
            <a:r>
              <a:rPr lang="nb-NO" sz="1600" dirty="0" smtClean="0"/>
              <a:t>). </a:t>
            </a:r>
          </a:p>
          <a:p>
            <a:endParaRPr lang="nb-NO" sz="1600" dirty="0"/>
          </a:p>
          <a:p>
            <a:r>
              <a:rPr lang="nb-NO" sz="1600" dirty="0" smtClean="0"/>
              <a:t>Proteinbehovet er høyest i ung alder og avtar fram mot voksen alder.</a:t>
            </a:r>
          </a:p>
          <a:p>
            <a:endParaRPr lang="nb-NO" sz="1600" dirty="0" smtClean="0"/>
          </a:p>
          <a:p>
            <a:r>
              <a:rPr lang="nb-NO" sz="1600" dirty="0" smtClean="0"/>
              <a:t>I tabellen under er proteinbehovet gitt som </a:t>
            </a:r>
            <a:r>
              <a:rPr lang="nb-NO" sz="1600" dirty="0" err="1" smtClean="0"/>
              <a:t>ford</a:t>
            </a:r>
            <a:r>
              <a:rPr lang="nb-NO" sz="1600" dirty="0" smtClean="0"/>
              <a:t>. </a:t>
            </a:r>
            <a:r>
              <a:rPr lang="nb-NO" sz="1600" dirty="0" err="1" smtClean="0"/>
              <a:t>råprot</a:t>
            </a:r>
            <a:r>
              <a:rPr lang="nb-NO" sz="1600" dirty="0" smtClean="0"/>
              <a:t>, gram per </a:t>
            </a:r>
            <a:r>
              <a:rPr lang="nb-NO" sz="1600" dirty="0" err="1" smtClean="0"/>
              <a:t>FEh</a:t>
            </a:r>
            <a:r>
              <a:rPr lang="nb-NO" sz="1600" dirty="0" smtClean="0"/>
              <a:t> til unghest ved ulik alder.</a:t>
            </a:r>
            <a:endParaRPr lang="nb-NO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304256" cy="18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506994" y="4221088"/>
            <a:ext cx="5001109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Proteinbehov per dag til unghest som skal bli 500 kg som voksen er beregnet i figuren. Rød linje viser vedlikeholds-behovet for protein til voksen hest på 500 kg.</a:t>
            </a:r>
          </a:p>
          <a:p>
            <a:endParaRPr lang="nb-NO" sz="1600" dirty="0" smtClean="0"/>
          </a:p>
          <a:p>
            <a:r>
              <a:rPr lang="nb-NO" sz="1600" dirty="0" smtClean="0"/>
              <a:t>Legg merke til det  høye proteinbehovet til unghester under 12 måneder.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80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Bruk av  PC-Horse til unghest</a:t>
            </a: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1219200"/>
            <a:ext cx="25922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cs typeface="Aharoni" pitchFamily="2" charset="-79"/>
              </a:rPr>
              <a:t>PC-Horse</a:t>
            </a:r>
            <a:r>
              <a:rPr lang="nb-NO" sz="1400" dirty="0" smtClean="0"/>
              <a:t> programmet er et kraftfullt verktøy når vi skal beregne næringsbehov og sette opp fôrplaner til unghester.</a:t>
            </a:r>
          </a:p>
          <a:p>
            <a:endParaRPr lang="nb-NO" sz="1400" dirty="0"/>
          </a:p>
          <a:p>
            <a:r>
              <a:rPr lang="nb-NO" sz="1400" dirty="0" smtClean="0"/>
              <a:t>PC-Horse beregner unghestens kroppsvekt og daglige tilvekst automatisk ut fra de opplysningene du gir om fødselsdato (alder) og forventet voksen vekt.</a:t>
            </a:r>
          </a:p>
          <a:p>
            <a:endParaRPr lang="nb-NO" sz="1400" dirty="0" smtClean="0"/>
          </a:p>
          <a:p>
            <a:r>
              <a:rPr lang="nb-NO" sz="1400" dirty="0" smtClean="0"/>
              <a:t>Hver gang programmet startes oppdateres informasjon om alder, kroppsvekt og daglig tilvekst og korrekte næringsbehov beregnes.</a:t>
            </a:r>
          </a:p>
          <a:p>
            <a:endParaRPr lang="nb-NO" sz="1400" dirty="0"/>
          </a:p>
          <a:p>
            <a:r>
              <a:rPr lang="nb-NO" sz="1400" dirty="0" smtClean="0"/>
              <a:t>Du ser dermed raskt om det bør gjøres korrigeringer eller endringer i unghestens fôrrasjon.</a:t>
            </a:r>
          </a:p>
          <a:p>
            <a:endParaRPr lang="nb-NO" sz="1400" dirty="0"/>
          </a:p>
          <a:p>
            <a:endParaRPr lang="nb-NO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598432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62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Hvilke opplysninger om unghesten skal du oppgi for at PC-Horse skal beregne næringsbehovet korrekt. </a:t>
            </a:r>
            <a:endParaRPr lang="nb-NO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407978" cy="403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tt pil 4"/>
          <p:cNvCxnSpPr/>
          <p:nvPr/>
        </p:nvCxnSpPr>
        <p:spPr>
          <a:xfrm flipH="1">
            <a:off x="5292080" y="1772816"/>
            <a:ext cx="72008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6012160" y="1357317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Du legger inn hestens forventede voksenvekt og fødselsdato.</a:t>
            </a:r>
          </a:p>
          <a:p>
            <a:endParaRPr lang="nb-NO" sz="1200" dirty="0"/>
          </a:p>
          <a:p>
            <a:r>
              <a:rPr lang="nb-NO" sz="1200" dirty="0" smtClean="0"/>
              <a:t>Programmet beregner automatisk dagens kroppsvekt og tilvekst. </a:t>
            </a:r>
            <a:endParaRPr lang="nb-NO" sz="1200" dirty="0"/>
          </a:p>
        </p:txBody>
      </p:sp>
      <p:cxnSp>
        <p:nvCxnSpPr>
          <p:cNvPr id="8" name="Rett pil 7"/>
          <p:cNvCxnSpPr/>
          <p:nvPr/>
        </p:nvCxnSpPr>
        <p:spPr>
          <a:xfrm flipH="1">
            <a:off x="2699792" y="3717032"/>
            <a:ext cx="1224136" cy="108012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>
            <a:off x="5292080" y="2276872"/>
            <a:ext cx="576064" cy="28803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 flipH="1">
            <a:off x="5220072" y="2420888"/>
            <a:ext cx="648072" cy="787894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H="1">
            <a:off x="4572000" y="3573016"/>
            <a:ext cx="144016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>
            <a:off x="4644008" y="3717032"/>
            <a:ext cx="1368152" cy="54006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6012160" y="320878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Du  velger oppdrettsintensitet. Høy  brukes mest til trav og galopphester.</a:t>
            </a:r>
          </a:p>
          <a:p>
            <a:endParaRPr lang="nb-NO" sz="1200" dirty="0"/>
          </a:p>
          <a:p>
            <a:r>
              <a:rPr lang="nb-NO" sz="1200" dirty="0" smtClean="0"/>
              <a:t>Dersom unghesten trenes velger du et av alternativene for trening.</a:t>
            </a:r>
            <a:endParaRPr lang="nb-NO" sz="1200" dirty="0"/>
          </a:p>
        </p:txBody>
      </p:sp>
      <p:cxnSp>
        <p:nvCxnSpPr>
          <p:cNvPr id="21" name="Rett pil 20"/>
          <p:cNvCxnSpPr/>
          <p:nvPr/>
        </p:nvCxnSpPr>
        <p:spPr>
          <a:xfrm flipH="1">
            <a:off x="2483768" y="4797152"/>
            <a:ext cx="3528392" cy="36004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6084168" y="45091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Dersom unghesten går mye ute eller i flokk kan du velge alternativet </a:t>
            </a:r>
            <a:r>
              <a:rPr lang="nb-NO" sz="1200" smtClean="0"/>
              <a:t>Aktiv hest.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0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Velg fôr</a:t>
            </a:r>
            <a:endParaRPr lang="nb-NO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5328592" cy="37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tt pil 7"/>
          <p:cNvCxnSpPr/>
          <p:nvPr/>
        </p:nvCxnSpPr>
        <p:spPr>
          <a:xfrm>
            <a:off x="2555776" y="1772816"/>
            <a:ext cx="3240360" cy="108012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V="1">
            <a:off x="2339752" y="2240868"/>
            <a:ext cx="3312368" cy="39604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395536" y="1340768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Du velger fôr fra listen ved å dobbeltklikke valget.</a:t>
            </a:r>
          </a:p>
          <a:p>
            <a:endParaRPr lang="nb-NO" dirty="0" smtClean="0"/>
          </a:p>
          <a:p>
            <a:r>
              <a:rPr lang="nb-NO" dirty="0" smtClean="0"/>
              <a:t>Deretter klikker du </a:t>
            </a:r>
            <a:r>
              <a:rPr lang="nb-NO" dirty="0" err="1" smtClean="0"/>
              <a:t>Fôrvalg</a:t>
            </a:r>
            <a:r>
              <a:rPr lang="nb-NO" dirty="0" smtClean="0"/>
              <a:t> OK.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Her ser du hvilke fôr du har valgt.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17" name="Rett pil 16"/>
          <p:cNvCxnSpPr/>
          <p:nvPr/>
        </p:nvCxnSpPr>
        <p:spPr>
          <a:xfrm flipV="1">
            <a:off x="2627784" y="2924944"/>
            <a:ext cx="864096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1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Velge fôrmengder</a:t>
            </a:r>
            <a:endParaRPr lang="nb-NO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1126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38555" y="112474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Du velger fôrmengder slik at alle stolper for næringsinnhold blir grønne.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75556" y="240230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Prøv deg fram med ulike typer grovfôr og kraftfôr og se hvordan dette påvirker rasjonens næringsinnhold. 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574559" y="3919989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Du kan også endre alder og voksenvekt for ung-hesten for å se hvordan næringsbehovene og rasjonen vil endres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4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Fôrplanen</a:t>
            </a:r>
            <a:endParaRPr lang="nb-NO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6359425" cy="49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33400" y="1295400"/>
            <a:ext cx="187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Programmet regner ut </a:t>
            </a:r>
            <a:r>
              <a:rPr lang="nb-NO" smtClean="0"/>
              <a:t>en fôrplan </a:t>
            </a:r>
            <a:r>
              <a:rPr lang="nb-NO" dirty="0" smtClean="0"/>
              <a:t>som du kan studere i detalj.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/>
              <a:t>Egne bilder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Legg gerne til egne bilder og leksjoner…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685800" y="1143000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 å forstå hvordan du beregner fôrrasjoner til unghester er det nødvendig å lære hva unghesten trenger av energi og protein for å vokse og utvikle seg normalt.  </a:t>
            </a:r>
          </a:p>
          <a:p>
            <a:endParaRPr lang="nb-NO" dirty="0" smtClean="0"/>
          </a:p>
          <a:p>
            <a:r>
              <a:rPr lang="nb-NO" dirty="0" smtClean="0"/>
              <a:t>Denne leksjonen har tre deler: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Teoridel</a:t>
            </a:r>
            <a:r>
              <a:rPr lang="nb-NO" dirty="0" smtClean="0"/>
              <a:t>: Hvordan beregnes unghestens behov for energi og 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Demonstrasjon</a:t>
            </a:r>
            <a:r>
              <a:rPr lang="nb-NO" dirty="0" smtClean="0"/>
              <a:t>: Hvordan  bruker du PC-Horse til å beregne unghestens næringsbehov og sette opp en praktisk og god fôrrasjon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Praksis</a:t>
            </a:r>
            <a:r>
              <a:rPr lang="nb-NO" dirty="0" smtClean="0"/>
              <a:t>: Lag rasjoner til din egen unghest ved ulik alder.</a:t>
            </a:r>
          </a:p>
          <a:p>
            <a:endParaRPr lang="nb-NO" dirty="0"/>
          </a:p>
        </p:txBody>
      </p:sp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Bakgrunn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304256" cy="18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399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8703"/>
          </a:xfrm>
        </p:spPr>
        <p:txBody>
          <a:bodyPr>
            <a:normAutofit/>
          </a:bodyPr>
          <a:lstStyle/>
          <a:p>
            <a:r>
              <a:rPr lang="nb-NO" sz="4000" dirty="0" smtClean="0"/>
              <a:t>Læringsmål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343400"/>
          </a:xfrm>
        </p:spPr>
        <p:txBody>
          <a:bodyPr>
            <a:normAutofit/>
          </a:bodyPr>
          <a:lstStyle/>
          <a:p>
            <a:endParaRPr lang="nb-NO" sz="2400" dirty="0" smtClean="0"/>
          </a:p>
          <a:p>
            <a:pPr marL="457200" indent="-457200">
              <a:buFont typeface="Wingdings" charset="2"/>
              <a:buAutoNum type="arabicPlain"/>
            </a:pPr>
            <a:r>
              <a:rPr lang="nb-NO" sz="2000" dirty="0" smtClean="0"/>
              <a:t>Du skal få kunnskap om behovet for energi og protein (fordøyelig råprotein) til unghester ved forskjellig alder.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nb-NO" sz="2000" dirty="0" smtClean="0"/>
              <a:t>Du skal kunne sette opp gode fôrrasjoner til unghester.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nb-NO" sz="2000" dirty="0" smtClean="0"/>
              <a:t>Du skal kunne vurdere bruk av ulike kvaliteter grovfôr til unghester av ulik type og alder.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nb-NO" sz="2000" dirty="0" smtClean="0"/>
              <a:t>Du skal kunne supplere grovfôret i rasjonen med kraftfôr eller tilskuddsfôr slik at unghestens næringsbehov dekkes best mulig.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202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Unghestens energibehov</a:t>
            </a:r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09600" y="1219201"/>
            <a:ext cx="77476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Unghesten trenger energi for å vedlikeholde kroppen, </a:t>
            </a:r>
            <a:r>
              <a:rPr lang="nb-NO" b="1" dirty="0" smtClean="0"/>
              <a:t>til å vokse</a:t>
            </a:r>
            <a:r>
              <a:rPr lang="nb-NO" dirty="0" smtClean="0"/>
              <a:t>  og til daglig aktivitet. </a:t>
            </a:r>
          </a:p>
          <a:p>
            <a:endParaRPr lang="nb-NO" dirty="0" smtClean="0"/>
          </a:p>
          <a:p>
            <a:r>
              <a:rPr lang="nb-NO" dirty="0" smtClean="0"/>
              <a:t>For å kunne beregne unghestens energibehov må vi ha informasjon om: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Alder, i måneder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Vekt,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Daglig tilvekst,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Forventet voksen vekt, kg</a:t>
            </a:r>
          </a:p>
          <a:p>
            <a:r>
              <a:rPr lang="nb-NO" dirty="0" smtClean="0"/>
              <a:t> 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02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/>
          <p:cNvSpPr/>
          <p:nvPr/>
        </p:nvSpPr>
        <p:spPr>
          <a:xfrm>
            <a:off x="5791200" y="2971800"/>
            <a:ext cx="3124200" cy="3124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Vekstkurve for unghester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810260"/>
              </p:ext>
            </p:extLst>
          </p:nvPr>
        </p:nvGraphicFramePr>
        <p:xfrm>
          <a:off x="609600" y="3048000"/>
          <a:ext cx="5029200" cy="1155700"/>
        </p:xfrm>
        <a:graphic>
          <a:graphicData uri="http://schemas.openxmlformats.org/presentationml/2006/ole">
            <p:oleObj spid="_x0000_s3105" name="Dokument" r:id="rId3" imgW="6210300" imgH="1714500" progId="Word.Document.8">
              <p:embed/>
            </p:oleObj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67544" y="1340768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Dersom vi vet omtrent hvor mye unghesten vil veie som voksen kan vi beregne hva den vil veie ved ulik alder. </a:t>
            </a:r>
            <a:endParaRPr lang="nb-NO" dirty="0"/>
          </a:p>
          <a:p>
            <a:r>
              <a:rPr lang="nb-NO" dirty="0" smtClean="0"/>
              <a:t>Vi regner dette som en gitt prosent av forventet voksen vekt.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9552" y="4495800"/>
            <a:ext cx="5112568" cy="147732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I denne tabellen er </a:t>
            </a:r>
            <a:r>
              <a:rPr lang="nb-NO" b="1" dirty="0" smtClean="0"/>
              <a:t>Alder</a:t>
            </a:r>
            <a:r>
              <a:rPr lang="nb-NO" dirty="0" smtClean="0"/>
              <a:t> unghestens alder regnet i måneder.</a:t>
            </a:r>
          </a:p>
          <a:p>
            <a:r>
              <a:rPr lang="nb-NO" b="1" dirty="0" smtClean="0"/>
              <a:t>Vekt %</a:t>
            </a:r>
            <a:r>
              <a:rPr lang="nb-NO" dirty="0" smtClean="0"/>
              <a:t> er hvor mange prosent av forventet voksen vekt unghesten har nådd i veksten. </a:t>
            </a:r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940152" y="3531275"/>
            <a:ext cx="2808312" cy="20313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Vi ser at unghesten ved fødsel veier </a:t>
            </a:r>
            <a:r>
              <a:rPr lang="nb-NO" dirty="0" err="1" smtClean="0">
                <a:solidFill>
                  <a:schemeClr val="bg1"/>
                </a:solidFill>
              </a:rPr>
              <a:t>ca</a:t>
            </a:r>
            <a:r>
              <a:rPr lang="nb-NO" dirty="0" smtClean="0">
                <a:solidFill>
                  <a:schemeClr val="bg1"/>
                </a:solidFill>
              </a:rPr>
              <a:t> 10% av sin voksne vekt. </a:t>
            </a:r>
          </a:p>
          <a:p>
            <a:pPr algn="ctr"/>
            <a:endParaRPr lang="nb-NO" dirty="0" smtClean="0">
              <a:solidFill>
                <a:schemeClr val="bg1"/>
              </a:solidFill>
            </a:endParaRP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Tilsvarende vil den veie </a:t>
            </a:r>
            <a:r>
              <a:rPr lang="nb-NO" dirty="0" err="1" smtClean="0">
                <a:solidFill>
                  <a:schemeClr val="bg1"/>
                </a:solidFill>
              </a:rPr>
              <a:t>ca</a:t>
            </a:r>
            <a:r>
              <a:rPr lang="nb-NO" dirty="0" smtClean="0">
                <a:solidFill>
                  <a:schemeClr val="bg1"/>
                </a:solidFill>
              </a:rPr>
              <a:t> 67% av sin voksne vekt ved 12 måneders alder.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304256" cy="18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3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6352629"/>
              </p:ext>
            </p:extLst>
          </p:nvPr>
        </p:nvGraphicFramePr>
        <p:xfrm>
          <a:off x="609600" y="838200"/>
          <a:ext cx="3602360" cy="294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594015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790722"/>
              </p:ext>
            </p:extLst>
          </p:nvPr>
        </p:nvGraphicFramePr>
        <p:xfrm>
          <a:off x="4716016" y="2883208"/>
          <a:ext cx="3528392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611560" y="4005064"/>
            <a:ext cx="3672408" cy="147732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Vi ser av figurene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Unghestens kroppsvekt </a:t>
            </a:r>
            <a:r>
              <a:rPr lang="nb-NO" dirty="0" smtClean="0">
                <a:solidFill>
                  <a:srgbClr val="FF0000"/>
                </a:solidFill>
              </a:rPr>
              <a:t>øker</a:t>
            </a:r>
            <a:r>
              <a:rPr lang="nb-NO" dirty="0" smtClean="0"/>
              <a:t> med alderen.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Unghestens daglige tilvekst </a:t>
            </a:r>
            <a:r>
              <a:rPr lang="nb-NO" dirty="0" smtClean="0">
                <a:solidFill>
                  <a:srgbClr val="FF0000"/>
                </a:solidFill>
              </a:rPr>
              <a:t>avtar</a:t>
            </a:r>
            <a:r>
              <a:rPr lang="nb-NO" dirty="0" smtClean="0"/>
              <a:t> med alderen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1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/>
          <p:cNvSpPr/>
          <p:nvPr/>
        </p:nvSpPr>
        <p:spPr>
          <a:xfrm>
            <a:off x="6324600" y="1066800"/>
            <a:ext cx="2590800" cy="2590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påtvinklad 8"/>
          <p:cNvSpPr/>
          <p:nvPr/>
        </p:nvSpPr>
        <p:spPr>
          <a:xfrm rot="5400000">
            <a:off x="7696200" y="3581400"/>
            <a:ext cx="838200" cy="6858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Beregning av unghestens energibehov til vekst.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95401"/>
            <a:ext cx="5791200" cy="3573759"/>
          </a:xfrm>
          <a:ln>
            <a:solidFill>
              <a:srgbClr val="FF33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nb-NO" sz="1800" dirty="0" smtClean="0"/>
              <a:t>Unghestens energibehov beregnes ut fra to formler.</a:t>
            </a:r>
          </a:p>
          <a:p>
            <a:r>
              <a:rPr lang="nb-NO" sz="1800" dirty="0" smtClean="0"/>
              <a:t>Den ene formelen  beregner vedlikeholdsbehovet fra unghestens kroppsvekt og endrer seg noe ut fra alder.</a:t>
            </a:r>
          </a:p>
          <a:p>
            <a:r>
              <a:rPr lang="nb-NO" sz="1800" dirty="0" smtClean="0">
                <a:solidFill>
                  <a:srgbClr val="FF0000"/>
                </a:solidFill>
              </a:rPr>
              <a:t>Alder 0-6 måneder:      0,047 </a:t>
            </a:r>
            <a:r>
              <a:rPr lang="nb-NO" sz="1800" dirty="0" err="1" smtClean="0">
                <a:solidFill>
                  <a:srgbClr val="FF0000"/>
                </a:solidFill>
              </a:rPr>
              <a:t>FEh</a:t>
            </a:r>
            <a:r>
              <a:rPr lang="nb-NO" sz="1800" dirty="0" smtClean="0">
                <a:solidFill>
                  <a:srgbClr val="FF0000"/>
                </a:solidFill>
              </a:rPr>
              <a:t>/kg kroppsvekt</a:t>
            </a:r>
            <a:r>
              <a:rPr lang="nb-NO" sz="1800" baseline="30000" dirty="0" smtClean="0">
                <a:solidFill>
                  <a:srgbClr val="FF0000"/>
                </a:solidFill>
              </a:rPr>
              <a:t>0,75</a:t>
            </a:r>
          </a:p>
          <a:p>
            <a:r>
              <a:rPr lang="nb-NO" sz="1800" dirty="0">
                <a:solidFill>
                  <a:srgbClr val="FF0000"/>
                </a:solidFill>
              </a:rPr>
              <a:t>Alder </a:t>
            </a:r>
            <a:r>
              <a:rPr lang="nb-NO" sz="1800" dirty="0" smtClean="0">
                <a:solidFill>
                  <a:srgbClr val="FF0000"/>
                </a:solidFill>
              </a:rPr>
              <a:t>7-12 </a:t>
            </a:r>
            <a:r>
              <a:rPr lang="nb-NO" sz="1800" dirty="0">
                <a:solidFill>
                  <a:srgbClr val="FF0000"/>
                </a:solidFill>
              </a:rPr>
              <a:t>måneder: </a:t>
            </a:r>
            <a:r>
              <a:rPr lang="nb-NO" sz="1800" dirty="0" smtClean="0">
                <a:solidFill>
                  <a:srgbClr val="FF0000"/>
                </a:solidFill>
              </a:rPr>
              <a:t>   0,044 </a:t>
            </a:r>
            <a:r>
              <a:rPr lang="nb-NO" sz="1800" dirty="0" err="1">
                <a:solidFill>
                  <a:srgbClr val="FF0000"/>
                </a:solidFill>
              </a:rPr>
              <a:t>FEh</a:t>
            </a:r>
            <a:r>
              <a:rPr lang="nb-NO" sz="1800" dirty="0">
                <a:solidFill>
                  <a:srgbClr val="FF0000"/>
                </a:solidFill>
              </a:rPr>
              <a:t>/kg kroppsvekt</a:t>
            </a:r>
            <a:r>
              <a:rPr lang="nb-NO" sz="1800" baseline="30000" dirty="0">
                <a:solidFill>
                  <a:srgbClr val="FF0000"/>
                </a:solidFill>
              </a:rPr>
              <a:t>0,75</a:t>
            </a:r>
          </a:p>
          <a:p>
            <a:r>
              <a:rPr lang="nb-NO" sz="1800" dirty="0">
                <a:solidFill>
                  <a:srgbClr val="FF0000"/>
                </a:solidFill>
              </a:rPr>
              <a:t>Alder </a:t>
            </a:r>
            <a:r>
              <a:rPr lang="nb-NO" sz="1800" dirty="0" smtClean="0">
                <a:solidFill>
                  <a:srgbClr val="FF0000"/>
                </a:solidFill>
              </a:rPr>
              <a:t>13-36 </a:t>
            </a:r>
            <a:r>
              <a:rPr lang="nb-NO" sz="1800" dirty="0">
                <a:solidFill>
                  <a:srgbClr val="FF0000"/>
                </a:solidFill>
              </a:rPr>
              <a:t>måneder: </a:t>
            </a:r>
            <a:r>
              <a:rPr lang="nb-NO" sz="1800" dirty="0" smtClean="0">
                <a:solidFill>
                  <a:srgbClr val="FF0000"/>
                </a:solidFill>
              </a:rPr>
              <a:t> 0,042 </a:t>
            </a:r>
            <a:r>
              <a:rPr lang="nb-NO" sz="1800" dirty="0" err="1">
                <a:solidFill>
                  <a:srgbClr val="FF0000"/>
                </a:solidFill>
              </a:rPr>
              <a:t>FEh</a:t>
            </a:r>
            <a:r>
              <a:rPr lang="nb-NO" sz="1800" dirty="0">
                <a:solidFill>
                  <a:srgbClr val="FF0000"/>
                </a:solidFill>
              </a:rPr>
              <a:t>/kg kroppsvekt</a:t>
            </a:r>
            <a:r>
              <a:rPr lang="nb-NO" sz="1800" baseline="30000" dirty="0">
                <a:solidFill>
                  <a:srgbClr val="FF0000"/>
                </a:solidFill>
              </a:rPr>
              <a:t>0,75</a:t>
            </a:r>
          </a:p>
          <a:p>
            <a:r>
              <a:rPr lang="nb-NO" sz="1800" dirty="0" smtClean="0"/>
              <a:t>Den andre formelen beregner unghestens energibehov til vekst.</a:t>
            </a:r>
          </a:p>
          <a:p>
            <a:r>
              <a:rPr lang="nb-NO" sz="1800" dirty="0" err="1" smtClean="0">
                <a:solidFill>
                  <a:srgbClr val="FF0000"/>
                </a:solidFill>
              </a:rPr>
              <a:t>FEh</a:t>
            </a:r>
            <a:r>
              <a:rPr lang="nb-NO" sz="1800" dirty="0" smtClean="0">
                <a:solidFill>
                  <a:srgbClr val="FF0000"/>
                </a:solidFill>
              </a:rPr>
              <a:t>=DTV x (1350 + 67,94 x Alder – 1,093 x Alder x Alder)/1000</a:t>
            </a:r>
          </a:p>
          <a:p>
            <a:r>
              <a:rPr lang="nb-NO" sz="1800" dirty="0" smtClean="0"/>
              <a:t>Summen av disse to formlene gir unghestens totale daglige energibehov .</a:t>
            </a:r>
          </a:p>
          <a:p>
            <a:endParaRPr lang="nb-NO" sz="16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494116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DTV = Daglig tilvekst, kg.</a:t>
            </a:r>
          </a:p>
          <a:p>
            <a:r>
              <a:rPr lang="nb-NO" sz="1400" dirty="0" smtClean="0">
                <a:solidFill>
                  <a:srgbClr val="FF0000"/>
                </a:solidFill>
              </a:rPr>
              <a:t>Kroppsvekt</a:t>
            </a:r>
            <a:r>
              <a:rPr lang="nb-NO" sz="1400" baseline="30000" dirty="0" smtClean="0">
                <a:solidFill>
                  <a:srgbClr val="FF0000"/>
                </a:solidFill>
              </a:rPr>
              <a:t>0,75 </a:t>
            </a:r>
            <a:r>
              <a:rPr lang="nb-NO" sz="1400" dirty="0" smtClean="0">
                <a:solidFill>
                  <a:srgbClr val="FF0000"/>
                </a:solidFill>
              </a:rPr>
              <a:t>betyr at kroppsvekten opphøyes i potensen 0,75.</a:t>
            </a:r>
          </a:p>
          <a:p>
            <a:r>
              <a:rPr lang="nb-NO" sz="1400" dirty="0" smtClean="0">
                <a:solidFill>
                  <a:srgbClr val="FF0000"/>
                </a:solidFill>
              </a:rPr>
              <a:t>Dette kalles stoffskiftevekt eller metabolsk vekt. </a:t>
            </a:r>
          </a:p>
          <a:p>
            <a:r>
              <a:rPr lang="nb-NO" sz="1400" dirty="0" smtClean="0">
                <a:solidFill>
                  <a:srgbClr val="FF0000"/>
                </a:solidFill>
              </a:rPr>
              <a:t>Eks: Kroppsvekt 300 kg blir  300</a:t>
            </a:r>
            <a:r>
              <a:rPr lang="nb-NO" sz="1400" baseline="30000" dirty="0" smtClean="0">
                <a:solidFill>
                  <a:srgbClr val="FF0000"/>
                </a:solidFill>
              </a:rPr>
              <a:t>0,75</a:t>
            </a:r>
            <a:r>
              <a:rPr lang="nb-NO" sz="1400" dirty="0" smtClean="0">
                <a:solidFill>
                  <a:srgbClr val="FF0000"/>
                </a:solidFill>
              </a:rPr>
              <a:t> = 72 kg stoffskiftevekt.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553200" y="1340768"/>
            <a:ext cx="212325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Dette blir alt for </a:t>
            </a:r>
          </a:p>
          <a:p>
            <a:pPr algn="ctr"/>
            <a:r>
              <a:rPr lang="nb-NO" b="1" dirty="0" smtClean="0">
                <a:solidFill>
                  <a:schemeClr val="bg1"/>
                </a:solidFill>
              </a:rPr>
              <a:t>komplisert til </a:t>
            </a:r>
          </a:p>
          <a:p>
            <a:pPr algn="ctr"/>
            <a:r>
              <a:rPr lang="nb-NO" b="1" dirty="0" smtClean="0">
                <a:solidFill>
                  <a:schemeClr val="bg1"/>
                </a:solidFill>
              </a:rPr>
              <a:t>praktisk bruk! </a:t>
            </a:r>
            <a:br>
              <a:rPr lang="nb-NO" b="1" dirty="0" smtClean="0">
                <a:solidFill>
                  <a:schemeClr val="bg1"/>
                </a:solidFill>
              </a:rPr>
            </a:br>
            <a:endParaRPr lang="nb-NO" b="1" dirty="0" smtClean="0">
              <a:solidFill>
                <a:schemeClr val="bg1"/>
              </a:solidFill>
            </a:endParaRP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Vi skal derfor gjøre </a:t>
            </a: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noen forenklinger.</a:t>
            </a: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Se neste bilde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4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Forenklet beregning av unghestens energibehov</a:t>
            </a:r>
            <a:endParaRPr lang="nb-NO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1"/>
            <a:ext cx="2664295" cy="216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5"/>
            <a:ext cx="2664804" cy="197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429000" y="1143000"/>
            <a:ext cx="5486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Vi ser igjen på kurvene for unghestens vekst og daglige tilvekst.</a:t>
            </a:r>
          </a:p>
          <a:p>
            <a:endParaRPr lang="nb-NO" sz="1600" dirty="0"/>
          </a:p>
          <a:p>
            <a:r>
              <a:rPr lang="nb-NO" sz="1600" dirty="0" smtClean="0"/>
              <a:t>Ettersom unghesten blir eldre øker kroppsvekta, men samtidig avtar den daglige tilveksten.</a:t>
            </a:r>
          </a:p>
          <a:p>
            <a:endParaRPr lang="nb-NO" sz="1600" dirty="0"/>
          </a:p>
          <a:p>
            <a:r>
              <a:rPr lang="nb-NO" sz="1600" dirty="0" smtClean="0"/>
              <a:t>Dette fører til at daglig energibehov blir </a:t>
            </a:r>
            <a:r>
              <a:rPr lang="nb-NO" sz="1600" b="1" dirty="0" smtClean="0"/>
              <a:t>omtrent</a:t>
            </a:r>
            <a:r>
              <a:rPr lang="nb-NO" sz="1600" dirty="0" smtClean="0"/>
              <a:t> det samme helt fra </a:t>
            </a:r>
            <a:r>
              <a:rPr lang="nb-NO" sz="1600" dirty="0" err="1" smtClean="0"/>
              <a:t>ca</a:t>
            </a:r>
            <a:r>
              <a:rPr lang="nb-NO" sz="1600" dirty="0" smtClean="0"/>
              <a:t> </a:t>
            </a:r>
            <a:r>
              <a:rPr lang="nb-NO" sz="1600" dirty="0"/>
              <a:t>7 måneders alder </a:t>
            </a:r>
            <a:r>
              <a:rPr lang="nb-NO" sz="1600" dirty="0" smtClean="0"/>
              <a:t>til 3 års alder. </a:t>
            </a:r>
          </a:p>
          <a:p>
            <a:endParaRPr lang="nb-NO" sz="1600" dirty="0"/>
          </a:p>
          <a:p>
            <a:r>
              <a:rPr lang="nb-NO" sz="1600" dirty="0" smtClean="0"/>
              <a:t>Meget forenklet kan vi derfor si:</a:t>
            </a:r>
          </a:p>
          <a:p>
            <a:endParaRPr lang="nb-NO" sz="1600" dirty="0"/>
          </a:p>
          <a:p>
            <a:r>
              <a:rPr lang="nb-NO" sz="1600" b="1" dirty="0" smtClean="0">
                <a:solidFill>
                  <a:srgbClr val="FF0000"/>
                </a:solidFill>
              </a:rPr>
              <a:t>Unghestens energibehov er omtrent det samme som for tilsvarende voksen hest på vedlikehold.</a:t>
            </a:r>
          </a:p>
          <a:p>
            <a:endParaRPr lang="nb-NO" sz="1600" dirty="0">
              <a:solidFill>
                <a:srgbClr val="FF0000"/>
              </a:solidFill>
            </a:endParaRPr>
          </a:p>
          <a:p>
            <a:r>
              <a:rPr lang="nb-NO" sz="1600" dirty="0" smtClean="0"/>
              <a:t>Vi må derfor kunne anslå hva unghesten vil veie som voksen og deretter beregne vedlikeholdsbehovet til den voksne hesten.</a:t>
            </a:r>
          </a:p>
          <a:p>
            <a:endParaRPr lang="nb-NO" sz="1600" dirty="0"/>
          </a:p>
          <a:p>
            <a:r>
              <a:rPr lang="nb-NO" sz="1600" dirty="0" smtClean="0"/>
              <a:t>Eks. Unghesten skal bli en varmblods </a:t>
            </a:r>
            <a:r>
              <a:rPr lang="nb-NO" sz="1600" dirty="0" err="1" smtClean="0"/>
              <a:t>ridehest</a:t>
            </a:r>
            <a:r>
              <a:rPr lang="nb-NO" sz="1600" dirty="0" smtClean="0"/>
              <a:t> vallak på 500 kg.</a:t>
            </a:r>
          </a:p>
          <a:p>
            <a:r>
              <a:rPr lang="nb-NO" sz="1600" dirty="0"/>
              <a:t>Vedlikeholdsbehov for energi= Kroppsvekt x 0,8 </a:t>
            </a:r>
            <a:r>
              <a:rPr lang="nb-NO" sz="1600" dirty="0" err="1" smtClean="0"/>
              <a:t>Feh</a:t>
            </a:r>
            <a:r>
              <a:rPr lang="nb-NO" sz="1600" dirty="0" smtClean="0"/>
              <a:t> x 1,05/100 </a:t>
            </a:r>
            <a:endParaRPr lang="nb-NO" sz="1600" dirty="0"/>
          </a:p>
          <a:p>
            <a:endParaRPr lang="nb-NO" sz="1600" dirty="0" smtClean="0">
              <a:solidFill>
                <a:srgbClr val="FF0000"/>
              </a:solidFill>
            </a:endParaRPr>
          </a:p>
          <a:p>
            <a:r>
              <a:rPr lang="nb-NO" sz="1600" dirty="0" smtClean="0">
                <a:solidFill>
                  <a:srgbClr val="FF0000"/>
                </a:solidFill>
              </a:rPr>
              <a:t>Unghestens energibehov blir: 500 x 0,8 </a:t>
            </a:r>
            <a:r>
              <a:rPr lang="nb-NO" sz="1600" dirty="0" err="1" smtClean="0">
                <a:solidFill>
                  <a:srgbClr val="FF0000"/>
                </a:solidFill>
              </a:rPr>
              <a:t>Feh</a:t>
            </a:r>
            <a:r>
              <a:rPr lang="nb-NO" sz="1600" dirty="0" smtClean="0">
                <a:solidFill>
                  <a:srgbClr val="FF0000"/>
                </a:solidFill>
              </a:rPr>
              <a:t> x 1,05/100 = 4,2 </a:t>
            </a:r>
            <a:r>
              <a:rPr lang="nb-NO" sz="1600" dirty="0" err="1" smtClean="0">
                <a:solidFill>
                  <a:srgbClr val="FF0000"/>
                </a:solidFill>
              </a:rPr>
              <a:t>FEh</a:t>
            </a:r>
            <a:endParaRPr lang="nb-NO" sz="1600" dirty="0" smtClean="0">
              <a:solidFill>
                <a:srgbClr val="FF0000"/>
              </a:solidFill>
            </a:endParaRPr>
          </a:p>
          <a:p>
            <a:endParaRPr lang="nb-N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0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nb-NO" sz="2800" dirty="0" smtClean="0"/>
              <a:t>Unghestens energibehov sammenlignet med vedlikeholdsbehov til voksen hest av samme type. </a:t>
            </a:r>
            <a:endParaRPr lang="nb-NO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467544" y="170080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Varmblods </a:t>
            </a:r>
            <a:r>
              <a:rPr lang="nb-NO" dirty="0" err="1" smtClean="0"/>
              <a:t>ridehest</a:t>
            </a:r>
            <a:r>
              <a:rPr lang="nb-NO" dirty="0" smtClean="0"/>
              <a:t> /travhest med voksen vekt 500 kg. Hoppe eller vallak.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5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Burspråk.thmx</Template>
  <TotalTime>2034</TotalTime>
  <Words>1064</Words>
  <Application>Microsoft Macintosh PowerPoint</Application>
  <PresentationFormat>Bildspel på skärmen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Formgivningsmall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Office-tema</vt:lpstr>
      <vt:lpstr>Microsoft Word 97 - 2004-dokument</vt:lpstr>
      <vt:lpstr>Unghestens behov for energi og protein</vt:lpstr>
      <vt:lpstr>Bakgrunn</vt:lpstr>
      <vt:lpstr>Læringsmål</vt:lpstr>
      <vt:lpstr>Unghestens energibehov</vt:lpstr>
      <vt:lpstr>Vekstkurve for unghester</vt:lpstr>
      <vt:lpstr>Bild 6</vt:lpstr>
      <vt:lpstr>Beregning av unghestens energibehov til vekst.</vt:lpstr>
      <vt:lpstr>Forenklet beregning av unghestens energibehov</vt:lpstr>
      <vt:lpstr>Unghestens energibehov sammenlignet med vedlikeholdsbehov til voksen hest av samme type. </vt:lpstr>
      <vt:lpstr>Unghestens proteinbehov</vt:lpstr>
      <vt:lpstr>Bruk av  PC-Horse til unghest</vt:lpstr>
      <vt:lpstr>Hvilke opplysninger om unghesten skal du oppgi for at PC-Horse skal beregne næringsbehovet korrekt. </vt:lpstr>
      <vt:lpstr>Velg fôr</vt:lpstr>
      <vt:lpstr>Velge fôrmengder</vt:lpstr>
      <vt:lpstr>Fôrplanen</vt:lpstr>
      <vt:lpstr>Egne bilder</vt:lpstr>
    </vt:vector>
  </TitlesOfParts>
  <Company>UMB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Hestens vedlikeholdsbehov</dc:title>
  <dc:creator>Dag Austbø</dc:creator>
  <cp:lastModifiedBy>Jan Sjunnesson</cp:lastModifiedBy>
  <cp:revision>108</cp:revision>
  <dcterms:created xsi:type="dcterms:W3CDTF">2014-01-13T12:23:28Z</dcterms:created>
  <dcterms:modified xsi:type="dcterms:W3CDTF">2014-01-13T12:36:45Z</dcterms:modified>
</cp:coreProperties>
</file>