
<file path=[Content_Types].xml><?xml version="1.0" encoding="utf-8"?>
<Types xmlns="http://schemas.openxmlformats.org/package/2006/content-types">
  <Override PartName="/ppt/charts/chart1.xml" ContentType="application/vnd.openxmlformats-officedocument.drawingml.char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Default Extension="xlsx" ContentType="application/vnd.openxmlformats-officedocument.spreadsheetml.sheet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72" r:id="rId1"/>
  </p:sldMasterIdLst>
  <p:notesMasterIdLst>
    <p:notesMasterId r:id="rId18"/>
  </p:notesMasterIdLst>
  <p:sldIdLst>
    <p:sldId id="256" r:id="rId2"/>
    <p:sldId id="271" r:id="rId3"/>
    <p:sldId id="257" r:id="rId4"/>
    <p:sldId id="272" r:id="rId5"/>
    <p:sldId id="277" r:id="rId6"/>
    <p:sldId id="278" r:id="rId7"/>
    <p:sldId id="279" r:id="rId8"/>
    <p:sldId id="280" r:id="rId9"/>
    <p:sldId id="284" r:id="rId10"/>
    <p:sldId id="281" r:id="rId11"/>
    <p:sldId id="282" r:id="rId12"/>
    <p:sldId id="283" r:id="rId13"/>
    <p:sldId id="286" r:id="rId14"/>
    <p:sldId id="285" r:id="rId15"/>
    <p:sldId id="287" r:id="rId16"/>
    <p:sldId id="276" r:id="rId1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ddels stil 2 - aks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aximized">
    <p:restoredLeft sz="15629" autoAdjust="0"/>
    <p:restoredTop sz="94692" autoAdjust="0"/>
  </p:normalViewPr>
  <p:slideViewPr>
    <p:cSldViewPr>
      <p:cViewPr>
        <p:scale>
          <a:sx n="107" d="100"/>
          <a:sy n="107" d="100"/>
        </p:scale>
        <p:origin x="-456" y="-1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56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kalkylblad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style val="2"/>
  <c:chart>
    <c:plotArea>
      <c:layout/>
      <c:lineChart>
        <c:grouping val="standard"/>
        <c:ser>
          <c:idx val="0"/>
          <c:order val="0"/>
          <c:tx>
            <c:strRef>
              <c:f>'Ark3'!$G$7</c:f>
              <c:strCache>
                <c:ptCount val="1"/>
                <c:pt idx="0">
                  <c:v>Smb rp, unghest</c:v>
                </c:pt>
              </c:strCache>
            </c:strRef>
          </c:tx>
          <c:cat>
            <c:numRef>
              <c:f>'Ark3'!$A$7:$A$18</c:f>
              <c:numCache>
                <c:formatCode>General</c:formatCode>
                <c:ptCount val="12"/>
                <c:pt idx="0">
                  <c:v>0.0</c:v>
                </c:pt>
                <c:pt idx="1">
                  <c:v>3.0</c:v>
                </c:pt>
                <c:pt idx="2">
                  <c:v>6.0</c:v>
                </c:pt>
                <c:pt idx="3">
                  <c:v>9.0</c:v>
                </c:pt>
                <c:pt idx="4">
                  <c:v>12.0</c:v>
                </c:pt>
                <c:pt idx="5">
                  <c:v>15.0</c:v>
                </c:pt>
                <c:pt idx="6">
                  <c:v>18.0</c:v>
                </c:pt>
                <c:pt idx="7">
                  <c:v>21.0</c:v>
                </c:pt>
                <c:pt idx="8">
                  <c:v>24.0</c:v>
                </c:pt>
                <c:pt idx="9">
                  <c:v>27.0</c:v>
                </c:pt>
                <c:pt idx="10">
                  <c:v>30.0</c:v>
                </c:pt>
                <c:pt idx="11">
                  <c:v>35.0</c:v>
                </c:pt>
              </c:numCache>
            </c:numRef>
          </c:cat>
          <c:val>
            <c:numRef>
              <c:f>'Ark3'!$G$8:$G$18</c:f>
              <c:numCache>
                <c:formatCode>0.0</c:formatCode>
                <c:ptCount val="11"/>
                <c:pt idx="0">
                  <c:v>631.0</c:v>
                </c:pt>
                <c:pt idx="1">
                  <c:v>521.0</c:v>
                </c:pt>
                <c:pt idx="2">
                  <c:v>470.0</c:v>
                </c:pt>
                <c:pt idx="3">
                  <c:v>415.0</c:v>
                </c:pt>
                <c:pt idx="4">
                  <c:v>398.0</c:v>
                </c:pt>
                <c:pt idx="5">
                  <c:v>387.0</c:v>
                </c:pt>
                <c:pt idx="6">
                  <c:v>372.0</c:v>
                </c:pt>
                <c:pt idx="7">
                  <c:v>363.0</c:v>
                </c:pt>
                <c:pt idx="8">
                  <c:v>363.0</c:v>
                </c:pt>
                <c:pt idx="9">
                  <c:v>363.0</c:v>
                </c:pt>
                <c:pt idx="10">
                  <c:v>363.0</c:v>
                </c:pt>
              </c:numCache>
            </c:numRef>
          </c:val>
        </c:ser>
        <c:ser>
          <c:idx val="1"/>
          <c:order val="1"/>
          <c:tx>
            <c:strRef>
              <c:f>'Ark3'!$H$7</c:f>
              <c:strCache>
                <c:ptCount val="1"/>
                <c:pt idx="0">
                  <c:v>Smb rp, voksen</c:v>
                </c:pt>
              </c:strCache>
            </c:strRef>
          </c:tx>
          <c:marker>
            <c:symbol val="none"/>
          </c:marker>
          <c:cat>
            <c:numRef>
              <c:f>'Ark3'!$A$7:$A$18</c:f>
              <c:numCache>
                <c:formatCode>General</c:formatCode>
                <c:ptCount val="12"/>
                <c:pt idx="0">
                  <c:v>0.0</c:v>
                </c:pt>
                <c:pt idx="1">
                  <c:v>3.0</c:v>
                </c:pt>
                <c:pt idx="2">
                  <c:v>6.0</c:v>
                </c:pt>
                <c:pt idx="3">
                  <c:v>9.0</c:v>
                </c:pt>
                <c:pt idx="4">
                  <c:v>12.0</c:v>
                </c:pt>
                <c:pt idx="5">
                  <c:v>15.0</c:v>
                </c:pt>
                <c:pt idx="6">
                  <c:v>18.0</c:v>
                </c:pt>
                <c:pt idx="7">
                  <c:v>21.0</c:v>
                </c:pt>
                <c:pt idx="8">
                  <c:v>24.0</c:v>
                </c:pt>
                <c:pt idx="9">
                  <c:v>27.0</c:v>
                </c:pt>
                <c:pt idx="10">
                  <c:v>30.0</c:v>
                </c:pt>
                <c:pt idx="11">
                  <c:v>35.0</c:v>
                </c:pt>
              </c:numCache>
            </c:numRef>
          </c:cat>
          <c:val>
            <c:numRef>
              <c:f>'Ark3'!$H$8:$H$18</c:f>
              <c:numCache>
                <c:formatCode>0.0</c:formatCode>
                <c:ptCount val="11"/>
                <c:pt idx="0">
                  <c:v>336.0</c:v>
                </c:pt>
                <c:pt idx="1">
                  <c:v>336.0</c:v>
                </c:pt>
                <c:pt idx="2">
                  <c:v>336.0</c:v>
                </c:pt>
                <c:pt idx="3">
                  <c:v>336.0</c:v>
                </c:pt>
                <c:pt idx="4">
                  <c:v>336.0</c:v>
                </c:pt>
                <c:pt idx="5">
                  <c:v>336.0</c:v>
                </c:pt>
                <c:pt idx="6">
                  <c:v>336.0</c:v>
                </c:pt>
                <c:pt idx="7">
                  <c:v>336.0</c:v>
                </c:pt>
                <c:pt idx="8">
                  <c:v>336.0</c:v>
                </c:pt>
                <c:pt idx="9">
                  <c:v>336.0</c:v>
                </c:pt>
                <c:pt idx="10">
                  <c:v>336.0</c:v>
                </c:pt>
              </c:numCache>
            </c:numRef>
          </c:val>
        </c:ser>
        <c:marker val="1"/>
        <c:axId val="267041672"/>
        <c:axId val="266616984"/>
      </c:lineChart>
      <c:catAx>
        <c:axId val="2670416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nb-NO"/>
                </a:pPr>
                <a:r>
                  <a:rPr lang="nb-NO"/>
                  <a:t>Unghästens ålder, mån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nb-NO"/>
            </a:pPr>
            <a:endParaRPr lang="sv-SE"/>
          </a:p>
        </c:txPr>
        <c:crossAx val="266616984"/>
        <c:crosses val="autoZero"/>
        <c:auto val="1"/>
        <c:lblAlgn val="ctr"/>
        <c:lblOffset val="100"/>
      </c:catAx>
      <c:valAx>
        <c:axId val="266616984"/>
        <c:scaling>
          <c:orientation val="minMax"/>
          <c:min val="200.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nb-NO"/>
                </a:pPr>
                <a:r>
                  <a:rPr lang="en-US"/>
                  <a:t>Smb råprot, g</a:t>
                </a:r>
              </a:p>
            </c:rich>
          </c:tx>
          <c:layout/>
        </c:title>
        <c:numFmt formatCode="0.0" sourceLinked="1"/>
        <c:tickLblPos val="nextTo"/>
        <c:txPr>
          <a:bodyPr/>
          <a:lstStyle/>
          <a:p>
            <a:pPr>
              <a:defRPr lang="nb-NO"/>
            </a:pPr>
            <a:endParaRPr lang="sv-SE"/>
          </a:p>
        </c:txPr>
        <c:crossAx val="267041672"/>
        <c:crosses val="autoZero"/>
        <c:crossBetween val="between"/>
      </c:valAx>
    </c:plotArea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624B0-EC2C-4D35-967B-1E4FDB6B6657}" type="datetimeFigureOut">
              <a:rPr lang="nb-NO" smtClean="0"/>
              <a:pPr/>
              <a:t>14-01-13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20D59-4870-48DB-82AE-CF20CF2BD914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44177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BD3A-37C2-4C8C-B92A-C8910EE7CA2D}" type="datetimeFigureOut">
              <a:rPr lang="nb-NO" smtClean="0"/>
              <a:pPr/>
              <a:t>14-01-13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55459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BD3A-37C2-4C8C-B92A-C8910EE7CA2D}" type="datetimeFigureOut">
              <a:rPr lang="nb-NO" smtClean="0"/>
              <a:pPr/>
              <a:t>14-01-13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89625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BD3A-37C2-4C8C-B92A-C8910EE7CA2D}" type="datetimeFigureOut">
              <a:rPr lang="nb-NO" smtClean="0"/>
              <a:pPr/>
              <a:t>14-01-13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1564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BD3A-37C2-4C8C-B92A-C8910EE7CA2D}" type="datetimeFigureOut">
              <a:rPr lang="nb-NO" smtClean="0"/>
              <a:pPr/>
              <a:t>14-01-13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89035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BD3A-37C2-4C8C-B92A-C8910EE7CA2D}" type="datetimeFigureOut">
              <a:rPr lang="nb-NO" smtClean="0"/>
              <a:pPr/>
              <a:t>14-01-13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090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BD3A-37C2-4C8C-B92A-C8910EE7CA2D}" type="datetimeFigureOut">
              <a:rPr lang="nb-NO" smtClean="0"/>
              <a:pPr/>
              <a:t>14-01-13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17647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BD3A-37C2-4C8C-B92A-C8910EE7CA2D}" type="datetimeFigureOut">
              <a:rPr lang="nb-NO" smtClean="0"/>
              <a:pPr/>
              <a:t>14-01-13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3078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BD3A-37C2-4C8C-B92A-C8910EE7CA2D}" type="datetimeFigureOut">
              <a:rPr lang="nb-NO" smtClean="0"/>
              <a:pPr/>
              <a:t>14-01-13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52861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BD3A-37C2-4C8C-B92A-C8910EE7CA2D}" type="datetimeFigureOut">
              <a:rPr lang="nb-NO" smtClean="0"/>
              <a:pPr/>
              <a:t>14-01-13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7507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BD3A-37C2-4C8C-B92A-C8910EE7CA2D}" type="datetimeFigureOut">
              <a:rPr lang="nb-NO" smtClean="0"/>
              <a:pPr/>
              <a:t>14-01-13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83533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BD3A-37C2-4C8C-B92A-C8910EE7CA2D}" type="datetimeFigureOut">
              <a:rPr lang="nb-NO" smtClean="0"/>
              <a:pPr/>
              <a:t>14-01-13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5696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295401"/>
            <a:ext cx="82296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7BD3A-37C2-4C8C-B92A-C8910EE7CA2D}" type="datetimeFigureOut">
              <a:rPr lang="nb-NO" smtClean="0"/>
              <a:pPr/>
              <a:t>14-01-13</a:t>
            </a:fld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5562600" y="6356350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/>
              <a:t>Utbildningsmaterial Sid </a:t>
            </a:r>
            <a:fld id="{59A652E9-F85A-9645-B96E-99B124FEAFA7}" type="slidenum">
              <a:rPr/>
              <a:pPr/>
              <a:t>‹Nr.›</a:t>
            </a:fld>
            <a:fld id="{F444BA72-A27F-F243-9C86-06566DFD49E1}" type="slidenum">
              <a:rPr/>
              <a:pPr/>
              <a:t>‹Nr.›</a:t>
            </a:fld>
            <a:endParaRPr lang="nb-NO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6172200"/>
            <a:ext cx="4114800" cy="544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Rak 9"/>
          <p:cNvCxnSpPr/>
          <p:nvPr userDrawn="1"/>
        </p:nvCxnSpPr>
        <p:spPr>
          <a:xfrm>
            <a:off x="381000" y="6172200"/>
            <a:ext cx="8382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13787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72"/>
        </a:spcBef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470025"/>
          </a:xfrm>
        </p:spPr>
        <p:txBody>
          <a:bodyPr/>
          <a:lstStyle/>
          <a:p>
            <a:r>
              <a:rPr lang="nb-NO" dirty="0" smtClean="0"/>
              <a:t>Unghästens behov av </a:t>
            </a:r>
            <a:br>
              <a:rPr lang="nb-NO" dirty="0" smtClean="0"/>
            </a:br>
            <a:r>
              <a:rPr lang="nb-NO" dirty="0" smtClean="0"/>
              <a:t>energi och protein</a:t>
            </a:r>
            <a:endParaRPr lang="nb-N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32656"/>
            <a:ext cx="2736304" cy="225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28450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Unghästens proteinbehov</a:t>
            </a:r>
            <a:endParaRPr lang="nb-NO" sz="2400" dirty="0"/>
          </a:p>
        </p:txBody>
      </p:sp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58595509"/>
              </p:ext>
            </p:extLst>
          </p:nvPr>
        </p:nvGraphicFramePr>
        <p:xfrm>
          <a:off x="454222" y="3383280"/>
          <a:ext cx="5184578" cy="731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68150"/>
                <a:gridCol w="504056"/>
                <a:gridCol w="504056"/>
                <a:gridCol w="576064"/>
                <a:gridCol w="576064"/>
                <a:gridCol w="504056"/>
                <a:gridCol w="576064"/>
                <a:gridCol w="576068"/>
              </a:tblGrid>
              <a:tr h="253229">
                <a:tc>
                  <a:txBody>
                    <a:bodyPr/>
                    <a:lstStyle/>
                    <a:p>
                      <a:r>
                        <a:rPr lang="nb-NO" sz="1200" dirty="0" err="1" smtClean="0"/>
                        <a:t>Ålder</a:t>
                      </a:r>
                      <a:r>
                        <a:rPr lang="nb-NO" sz="1200" dirty="0" smtClean="0"/>
                        <a:t>, mon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smtClean="0"/>
                        <a:t>3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smtClean="0"/>
                        <a:t>6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smtClean="0"/>
                        <a:t>12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smtClean="0"/>
                        <a:t>18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smtClean="0"/>
                        <a:t>24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smtClean="0"/>
                        <a:t>30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smtClean="0"/>
                        <a:t>36</a:t>
                      </a:r>
                      <a:endParaRPr lang="nb-NO" sz="1200" dirty="0"/>
                    </a:p>
                  </a:txBody>
                  <a:tcPr/>
                </a:tc>
              </a:tr>
              <a:tr h="301744">
                <a:tc>
                  <a:txBody>
                    <a:bodyPr/>
                    <a:lstStyle/>
                    <a:p>
                      <a:r>
                        <a:rPr lang="nb-NO" sz="1200" dirty="0" err="1" smtClean="0"/>
                        <a:t>Smältb.råprot</a:t>
                      </a:r>
                      <a:r>
                        <a:rPr lang="nb-NO" sz="1200" dirty="0" smtClean="0"/>
                        <a:t>, g/</a:t>
                      </a:r>
                      <a:r>
                        <a:rPr lang="nb-NO" sz="1200" dirty="0" err="1" smtClean="0"/>
                        <a:t>Mj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smtClean="0"/>
                        <a:t>13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smtClean="0"/>
                        <a:t>10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smtClean="0"/>
                        <a:t>8,5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smtClean="0"/>
                        <a:t>7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smtClean="0"/>
                        <a:t>6,5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smtClean="0"/>
                        <a:t>6,5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smtClean="0"/>
                        <a:t>6,5</a:t>
                      </a:r>
                      <a:endParaRPr lang="nb-NO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kstSylinder 6"/>
          <p:cNvSpPr txBox="1"/>
          <p:nvPr/>
        </p:nvSpPr>
        <p:spPr>
          <a:xfrm>
            <a:off x="457200" y="990600"/>
            <a:ext cx="54802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Unghästens proteinbehov uttrycks i Smältbart Råprotein per Megajoule (Mj). </a:t>
            </a:r>
          </a:p>
          <a:p>
            <a:endParaRPr lang="nb-NO" dirty="0"/>
          </a:p>
          <a:p>
            <a:r>
              <a:rPr lang="nb-NO" dirty="0" smtClean="0"/>
              <a:t>Proteinbehovet är högst i ung ålder och avtar närmare vuxen ålder.</a:t>
            </a:r>
          </a:p>
          <a:p>
            <a:endParaRPr lang="nb-NO" dirty="0" smtClean="0"/>
          </a:p>
          <a:p>
            <a:r>
              <a:rPr lang="nb-NO" dirty="0" smtClean="0"/>
              <a:t>I tabellen är proteinbehovet angivet som smältbart råprotein, gram per Mj för en unghäst vid olika ålder.</a:t>
            </a:r>
            <a:endParaRPr lang="nb-NO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28184" y="836712"/>
            <a:ext cx="2304256" cy="189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kstSylinder 10"/>
          <p:cNvSpPr txBox="1"/>
          <p:nvPr/>
        </p:nvSpPr>
        <p:spPr>
          <a:xfrm>
            <a:off x="506994" y="4297740"/>
            <a:ext cx="5001109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nb-NO" sz="1600" dirty="0" smtClean="0"/>
              <a:t>Proteinbehov per dag för unghäst som ska bli 500 kg som vuxen visas i figuren till höger. </a:t>
            </a:r>
          </a:p>
          <a:p>
            <a:r>
              <a:rPr lang="nb-NO" sz="1600" dirty="0" smtClean="0"/>
              <a:t/>
            </a:r>
            <a:br>
              <a:rPr lang="nb-NO" sz="1600" dirty="0" smtClean="0"/>
            </a:br>
            <a:r>
              <a:rPr lang="nb-NO" sz="1600" dirty="0" smtClean="0"/>
              <a:t>Den röda linjen visar underhållsbehovet av protein för en vuxen häst på 500 kg. Notera och jämför med det höga proteinbehovet hos unghäster yngre än 12 månader.</a:t>
            </a:r>
            <a:endParaRPr lang="nb-NO" sz="1600" dirty="0"/>
          </a:p>
        </p:txBody>
      </p:sp>
      <p:graphicFrame>
        <p:nvGraphicFramePr>
          <p:cNvPr id="8" name="Diagram 7"/>
          <p:cNvGraphicFramePr>
            <a:graphicFrameLocks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257761"/>
              </p:ext>
            </p:extLst>
          </p:nvPr>
        </p:nvGraphicFramePr>
        <p:xfrm>
          <a:off x="5541645" y="3573016"/>
          <a:ext cx="3312368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6807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Använd PC-Horse för beräkningen av foderstater</a:t>
            </a:r>
            <a:endParaRPr lang="nb-NO" sz="2400" dirty="0"/>
          </a:p>
        </p:txBody>
      </p:sp>
      <p:sp>
        <p:nvSpPr>
          <p:cNvPr id="4" name="TekstSylinder 3"/>
          <p:cNvSpPr txBox="1"/>
          <p:nvPr/>
        </p:nvSpPr>
        <p:spPr>
          <a:xfrm>
            <a:off x="457200" y="1143000"/>
            <a:ext cx="2592288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500" dirty="0" smtClean="0">
                <a:cs typeface="Aharoni" pitchFamily="2" charset="-79"/>
              </a:rPr>
              <a:t>PC-Horse</a:t>
            </a:r>
            <a:r>
              <a:rPr lang="nb-NO" sz="1500" dirty="0" smtClean="0"/>
              <a:t> programmet är ett kraftfullt verktyg  för beräkning av näringsbehov och för att göra foderstater till unghästar</a:t>
            </a:r>
          </a:p>
          <a:p>
            <a:endParaRPr lang="nb-NO" sz="1500" dirty="0"/>
          </a:p>
          <a:p>
            <a:r>
              <a:rPr lang="nb-NO" sz="1500" dirty="0" smtClean="0"/>
              <a:t>PC-Horse beräknar unghästens kroppsvikt och dagliga tillväxt automatiskt baserat på de upplysningar du lagt in om födelsedatum (ålderr) och förväntad vuxenvikt.</a:t>
            </a:r>
          </a:p>
          <a:p>
            <a:r>
              <a:rPr lang="nb-NO" sz="1500" dirty="0" smtClean="0"/>
              <a:t/>
            </a:r>
            <a:br>
              <a:rPr lang="nb-NO" sz="1500" dirty="0" smtClean="0"/>
            </a:br>
            <a:r>
              <a:rPr lang="nb-NO" sz="1500" dirty="0" smtClean="0"/>
              <a:t>Varje gång programmet startas omräknas all information om ålder, kroppsvikt och daglig tillväxt så att det korrekta näringsbehovet uppdateras.</a:t>
            </a:r>
          </a:p>
          <a:p>
            <a:endParaRPr lang="nb-NO" sz="1500" dirty="0"/>
          </a:p>
          <a:p>
            <a:r>
              <a:rPr lang="nb-NO" sz="1500" dirty="0" smtClean="0"/>
              <a:t>Du ser därmed snabbt om det bör göras några ändringar i hästens utfodring.</a:t>
            </a:r>
          </a:p>
          <a:p>
            <a:endParaRPr lang="nb-NO" sz="1400" dirty="0"/>
          </a:p>
          <a:p>
            <a:endParaRPr lang="nb-NO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0959" y="1484784"/>
            <a:ext cx="5940152" cy="4284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5623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2800" dirty="0" smtClean="0"/>
              <a:t>Information om unghästen som ska uppges för att PC-Horse ska kunna beräkna näringsbehovet korrekt. </a:t>
            </a:r>
            <a:endParaRPr lang="nb-NO" sz="2800" dirty="0"/>
          </a:p>
        </p:txBody>
      </p:sp>
      <p:sp>
        <p:nvSpPr>
          <p:cNvPr id="6" name="TekstSylinder 5"/>
          <p:cNvSpPr txBox="1"/>
          <p:nvPr/>
        </p:nvSpPr>
        <p:spPr>
          <a:xfrm>
            <a:off x="6012160" y="1357317"/>
            <a:ext cx="28270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 smtClean="0">
                <a:solidFill>
                  <a:srgbClr val="FF0000"/>
                </a:solidFill>
              </a:rPr>
              <a:t>Du lägger in hästens förväntade vuxenvikt och födelsedatum </a:t>
            </a:r>
          </a:p>
          <a:p>
            <a:endParaRPr lang="nb-NO" sz="1600" dirty="0"/>
          </a:p>
          <a:p>
            <a:r>
              <a:rPr lang="nb-NO" sz="1600" dirty="0" smtClean="0"/>
              <a:t>Programmet beräknar automatisk dagens kroppsvikt och tillväxt. </a:t>
            </a:r>
            <a:endParaRPr lang="nb-NO" sz="1600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6012160" y="3208782"/>
            <a:ext cx="29794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 smtClean="0">
                <a:solidFill>
                  <a:srgbClr val="FF0000"/>
                </a:solidFill>
              </a:rPr>
              <a:t>Du  väljer uppfödningsintensitet.</a:t>
            </a:r>
            <a:br>
              <a:rPr lang="nb-NO" sz="1600" dirty="0" smtClean="0">
                <a:solidFill>
                  <a:srgbClr val="FF0000"/>
                </a:solidFill>
              </a:rPr>
            </a:br>
            <a:r>
              <a:rPr lang="nb-NO" sz="1600" dirty="0" smtClean="0">
                <a:solidFill>
                  <a:srgbClr val="FF0000"/>
                </a:solidFill>
              </a:rPr>
              <a:t>HÖG används oftast för trav- och galopphästar. </a:t>
            </a:r>
            <a:br>
              <a:rPr lang="nb-NO" sz="1600" dirty="0" smtClean="0">
                <a:solidFill>
                  <a:srgbClr val="FF0000"/>
                </a:solidFill>
              </a:rPr>
            </a:br>
            <a:endParaRPr lang="nb-NO" sz="1600" dirty="0">
              <a:solidFill>
                <a:srgbClr val="FF0000"/>
              </a:solidFill>
            </a:endParaRPr>
          </a:p>
          <a:p>
            <a:r>
              <a:rPr lang="nb-NO" sz="1600" dirty="0" smtClean="0">
                <a:solidFill>
                  <a:srgbClr val="FF0000"/>
                </a:solidFill>
              </a:rPr>
              <a:t>Om unghästen tränas väljer du ett av alternativen för träning.</a:t>
            </a:r>
            <a:endParaRPr lang="nb-NO" sz="1600" dirty="0">
              <a:solidFill>
                <a:srgbClr val="FF0000"/>
              </a:solidFill>
            </a:endParaRPr>
          </a:p>
        </p:txBody>
      </p:sp>
      <p:sp>
        <p:nvSpPr>
          <p:cNvPr id="22" name="TekstSylinder 21"/>
          <p:cNvSpPr txBox="1"/>
          <p:nvPr/>
        </p:nvSpPr>
        <p:spPr>
          <a:xfrm>
            <a:off x="6084168" y="4884003"/>
            <a:ext cx="267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 smtClean="0">
                <a:solidFill>
                  <a:srgbClr val="FF0000"/>
                </a:solidFill>
              </a:rPr>
              <a:t>Om unghästen går mycket ute eller i flock kan du välja alternativet ”Går i hage”.</a:t>
            </a:r>
            <a:endParaRPr lang="nb-NO" sz="1600" dirty="0">
              <a:solidFill>
                <a:srgbClr val="FF0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4558" y="1484784"/>
            <a:ext cx="5361752" cy="3867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Rett pil 6"/>
          <p:cNvCxnSpPr/>
          <p:nvPr/>
        </p:nvCxnSpPr>
        <p:spPr>
          <a:xfrm flipH="1">
            <a:off x="5292080" y="1628800"/>
            <a:ext cx="720080" cy="792088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tt pil 22"/>
          <p:cNvCxnSpPr/>
          <p:nvPr/>
        </p:nvCxnSpPr>
        <p:spPr>
          <a:xfrm rot="10800000" flipV="1">
            <a:off x="5292080" y="2667000"/>
            <a:ext cx="651520" cy="541782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tt pil 23"/>
          <p:cNvCxnSpPr/>
          <p:nvPr/>
        </p:nvCxnSpPr>
        <p:spPr>
          <a:xfrm flipH="1">
            <a:off x="4932040" y="3415127"/>
            <a:ext cx="1044116" cy="85881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tt pil 25"/>
          <p:cNvCxnSpPr/>
          <p:nvPr/>
        </p:nvCxnSpPr>
        <p:spPr>
          <a:xfrm rot="10800000">
            <a:off x="4968044" y="4293096"/>
            <a:ext cx="975556" cy="50304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ett pil 27"/>
          <p:cNvCxnSpPr/>
          <p:nvPr/>
        </p:nvCxnSpPr>
        <p:spPr>
          <a:xfrm rot="10800000" flipV="1">
            <a:off x="2771800" y="5105400"/>
            <a:ext cx="3248000" cy="1238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tt pil 22"/>
          <p:cNvCxnSpPr/>
          <p:nvPr/>
        </p:nvCxnSpPr>
        <p:spPr>
          <a:xfrm rot="10800000">
            <a:off x="5334000" y="2667000"/>
            <a:ext cx="575320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001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 smtClean="0"/>
              <a:t>Välja foder</a:t>
            </a:r>
            <a:endParaRPr lang="nb-NO" sz="3200" dirty="0"/>
          </a:p>
        </p:txBody>
      </p:sp>
      <p:sp>
        <p:nvSpPr>
          <p:cNvPr id="13" name="TekstSylinder 12"/>
          <p:cNvSpPr txBox="1"/>
          <p:nvPr/>
        </p:nvSpPr>
        <p:spPr>
          <a:xfrm>
            <a:off x="395536" y="1340768"/>
            <a:ext cx="237626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Du väljer foder från listan genom att dubbelklicka på ditt val (först varumärke, sedan foder)</a:t>
            </a:r>
          </a:p>
          <a:p>
            <a:endParaRPr lang="nb-NO" dirty="0" smtClean="0"/>
          </a:p>
          <a:p>
            <a:r>
              <a:rPr lang="nb-NO" dirty="0" smtClean="0"/>
              <a:t>Därefter på knappen ”Foderval OK”.</a:t>
            </a:r>
          </a:p>
          <a:p>
            <a:endParaRPr lang="nb-NO" dirty="0"/>
          </a:p>
          <a:p>
            <a:endParaRPr lang="nb-NO" dirty="0" smtClean="0"/>
          </a:p>
          <a:p>
            <a:r>
              <a:rPr lang="nb-NO" dirty="0" smtClean="0"/>
              <a:t>Till vänster ser du vilka foder som är valda.</a:t>
            </a:r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582" y="1333085"/>
            <a:ext cx="4897028" cy="3669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Rett pil 3"/>
          <p:cNvCxnSpPr/>
          <p:nvPr/>
        </p:nvCxnSpPr>
        <p:spPr>
          <a:xfrm>
            <a:off x="2819400" y="2209800"/>
            <a:ext cx="2400672" cy="121920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tt pil 5"/>
          <p:cNvCxnSpPr/>
          <p:nvPr/>
        </p:nvCxnSpPr>
        <p:spPr>
          <a:xfrm flipV="1">
            <a:off x="2438400" y="2132856"/>
            <a:ext cx="2421632" cy="991344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tt pil 11"/>
          <p:cNvCxnSpPr/>
          <p:nvPr/>
        </p:nvCxnSpPr>
        <p:spPr>
          <a:xfrm rot="5400000" flipH="1" flipV="1">
            <a:off x="2476500" y="3238500"/>
            <a:ext cx="1066800" cy="68580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3419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 smtClean="0"/>
              <a:t>Bestäm fodermängder</a:t>
            </a:r>
            <a:endParaRPr lang="nb-NO" sz="3200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7694" y="1245275"/>
            <a:ext cx="252028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Dosera fodermängder så att alla näringsämnenas staplar blir gröna. Här ser vi att foderstaten måste korrigeras (för lite  kalcium och fosfor).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527720" y="3323272"/>
            <a:ext cx="25202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Prova dig fram med olika typer av  grovfoder och kraftfoder och se hur detta påverkar dags-givans näringsinnehåll.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33400" y="5105400"/>
            <a:ext cx="518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Du kan också ändra ålder och förväntad vuxenvikt för unghästen för att därigenom se hur näringsbehoven och foderstaten kommer att ändras</a:t>
            </a:r>
            <a:endParaRPr lang="nb-NO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143000"/>
            <a:ext cx="5472608" cy="3800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7645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 smtClean="0"/>
              <a:t>Foderstaten</a:t>
            </a:r>
            <a:endParaRPr lang="nb-NO" sz="3200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33400" y="1371600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Programmet räknar ut en foderstat som du kan studera i detalj.</a:t>
            </a:r>
            <a:endParaRPr lang="nb-NO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91000" y="533400"/>
            <a:ext cx="4467544" cy="244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3124200"/>
            <a:ext cx="4608512" cy="2566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453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Egna bilder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Lägg gärna till egna bilder och lektioner…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685800" y="1143000"/>
            <a:ext cx="7344816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För att förstå hur du beräknar foderstater till unghästar är det nödvändigt att du vet vad unghästen behöver av energi och protein för att växa och utvecklas normalt.</a:t>
            </a:r>
          </a:p>
          <a:p>
            <a:endParaRPr lang="nb-NO" dirty="0" smtClean="0"/>
          </a:p>
          <a:p>
            <a:r>
              <a:rPr lang="nb-NO" dirty="0" smtClean="0"/>
              <a:t>Detta lektionspaket består av tre delar:</a:t>
            </a:r>
          </a:p>
          <a:p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b="1" dirty="0" smtClean="0"/>
              <a:t>Teoridel</a:t>
            </a:r>
            <a:r>
              <a:rPr lang="nb-NO" dirty="0" smtClean="0"/>
              <a:t>: Hur beräknas unghästens behov av energi och protein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b="1" dirty="0" smtClean="0"/>
              <a:t>Demonstration</a:t>
            </a:r>
            <a:r>
              <a:rPr lang="nb-NO" dirty="0" smtClean="0"/>
              <a:t>: Hur använder du PC-Horse för att beräkna unghästens näringsbehov och göra en fullgod foderstat.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b="1" dirty="0" smtClean="0"/>
              <a:t>Praktik</a:t>
            </a:r>
            <a:r>
              <a:rPr lang="nb-NO" dirty="0" smtClean="0"/>
              <a:t>: Gör foderstater till din egen unghäst i olika åldrar</a:t>
            </a:r>
            <a:endParaRPr lang="nb-NO" dirty="0"/>
          </a:p>
        </p:txBody>
      </p:sp>
      <p:sp>
        <p:nvSpPr>
          <p:cNvPr id="5" name="Rubrik 4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Bakgrund</a:t>
            </a:r>
            <a:endParaRPr lang="sv-S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05064"/>
            <a:ext cx="2304256" cy="189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273990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768703"/>
          </a:xfrm>
        </p:spPr>
        <p:txBody>
          <a:bodyPr>
            <a:normAutofit/>
          </a:bodyPr>
          <a:lstStyle/>
          <a:p>
            <a:r>
              <a:rPr lang="nb-NO" sz="4000" dirty="0" smtClean="0"/>
              <a:t>Utbildningsmål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762000" y="1447800"/>
            <a:ext cx="7696200" cy="4343400"/>
          </a:xfrm>
        </p:spPr>
        <p:txBody>
          <a:bodyPr>
            <a:normAutofit/>
          </a:bodyPr>
          <a:lstStyle/>
          <a:p>
            <a:endParaRPr lang="nb-NO" sz="2400" dirty="0" smtClean="0"/>
          </a:p>
          <a:p>
            <a:pPr marL="457200" indent="-457200">
              <a:buFont typeface="Wingdings" charset="2"/>
              <a:buAutoNum type="arabicPlain"/>
            </a:pPr>
            <a:r>
              <a:rPr lang="nb-NO" sz="2000" dirty="0" smtClean="0"/>
              <a:t>Du ska få kunskap om unghästars behov av energi och protein (smältbart råprotein) i olika åldrar.</a:t>
            </a:r>
          </a:p>
          <a:p>
            <a:pPr marL="457200" indent="-457200">
              <a:buFont typeface="Wingdings" charset="2"/>
              <a:buAutoNum type="arabicPlain"/>
            </a:pPr>
            <a:r>
              <a:rPr lang="nb-NO" sz="2000" dirty="0" smtClean="0"/>
              <a:t>Du ska kunna göra välbalanserade foderstater för unghästar.</a:t>
            </a:r>
          </a:p>
          <a:p>
            <a:pPr marL="457200" indent="-457200">
              <a:buFont typeface="Wingdings" charset="2"/>
              <a:buAutoNum type="arabicPlain"/>
            </a:pPr>
            <a:r>
              <a:rPr lang="nb-NO" sz="2000" dirty="0" smtClean="0"/>
              <a:t>Du ska kunna värdera användning av olika grovfoder-kvaliteter för unghästar av olika typ och ålder. </a:t>
            </a:r>
          </a:p>
          <a:p>
            <a:pPr marL="457200" indent="-457200">
              <a:buFont typeface="Wingdings" charset="2"/>
              <a:buAutoNum type="arabicPlain"/>
            </a:pPr>
            <a:r>
              <a:rPr lang="nb-NO" sz="2000" dirty="0" smtClean="0"/>
              <a:t>Du ska kunna komplettera grovfodret i dagsgivan med kraftfoder eller tillskottsfoder så att unghästens behov täcks så bra som möjligt.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172025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Unghästens energibehov</a:t>
            </a:r>
            <a:endParaRPr lang="nb-NO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343400"/>
            <a:ext cx="27051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Sylinder 2"/>
          <p:cNvSpPr txBox="1"/>
          <p:nvPr/>
        </p:nvSpPr>
        <p:spPr>
          <a:xfrm>
            <a:off x="609600" y="1219201"/>
            <a:ext cx="77476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Unghästen behöver energi för att underhålla kroppen</a:t>
            </a:r>
            <a:r>
              <a:rPr lang="nb-NO" b="1" dirty="0" smtClean="0"/>
              <a:t>, för att växa </a:t>
            </a:r>
            <a:r>
              <a:rPr lang="nb-NO" dirty="0" smtClean="0"/>
              <a:t>och för dess dagliga aktivitet.</a:t>
            </a:r>
          </a:p>
          <a:p>
            <a:endParaRPr lang="nb-NO" dirty="0" smtClean="0"/>
          </a:p>
          <a:p>
            <a:r>
              <a:rPr lang="nb-NO" dirty="0" smtClean="0"/>
              <a:t>För att kunna beräkna unghästens energibehov måste vi ha information om:</a:t>
            </a:r>
          </a:p>
          <a:p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Ålder, i månader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Vikt, kg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Daglig tilväxt, kg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Förväntad vuxenvikt, kg</a:t>
            </a:r>
          </a:p>
          <a:p>
            <a:r>
              <a:rPr lang="nb-NO" dirty="0" smtClean="0"/>
              <a:t> </a:t>
            </a:r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r>
              <a:rPr lang="nb-NO" dirty="0" smtClean="0"/>
              <a:t>  </a:t>
            </a:r>
            <a:endParaRPr lang="nb-NO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060281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llips 8"/>
          <p:cNvSpPr/>
          <p:nvPr/>
        </p:nvSpPr>
        <p:spPr>
          <a:xfrm>
            <a:off x="5791200" y="2819400"/>
            <a:ext cx="3200400" cy="3124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Växtkurva för unghästar</a:t>
            </a:r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467544" y="1340768"/>
            <a:ext cx="5184576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Om vi på ett ungefär vet hur mycket unghästen kommer att väga som vuxen kan vi räkna ut hur mycket den kommer att väga vid olika ålder. </a:t>
            </a:r>
            <a:endParaRPr lang="nb-NO" dirty="0"/>
          </a:p>
          <a:p>
            <a:endParaRPr lang="nb-NO" dirty="0" smtClean="0"/>
          </a:p>
          <a:p>
            <a:r>
              <a:rPr lang="nb-NO" dirty="0" smtClean="0"/>
              <a:t>Det räknas ut som en given procent av den förväntade vuxenvikten: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457200" y="4343400"/>
            <a:ext cx="5410200" cy="1477328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r>
              <a:rPr lang="nb-NO" dirty="0" smtClean="0"/>
              <a:t>I tabellen är </a:t>
            </a:r>
            <a:r>
              <a:rPr lang="nb-NO" b="1" dirty="0" smtClean="0"/>
              <a:t>Ålder</a:t>
            </a:r>
            <a:r>
              <a:rPr lang="nb-NO" dirty="0" smtClean="0"/>
              <a:t> unghästens ålder angiven i månader.</a:t>
            </a:r>
          </a:p>
          <a:p>
            <a:endParaRPr lang="nb-NO" b="1" dirty="0" smtClean="0"/>
          </a:p>
          <a:p>
            <a:r>
              <a:rPr lang="nb-NO" b="1" dirty="0" smtClean="0"/>
              <a:t>Vikt %</a:t>
            </a:r>
            <a:r>
              <a:rPr lang="nb-NO" dirty="0" smtClean="0"/>
              <a:t>  utgör hur många procent av den förväntade vuxenvikten som unghästen nått i sin tillväxt. </a:t>
            </a:r>
          </a:p>
          <a:p>
            <a:endParaRPr lang="nb-NO" dirty="0"/>
          </a:p>
        </p:txBody>
      </p:sp>
      <p:sp>
        <p:nvSpPr>
          <p:cNvPr id="7" name="TekstSylinder 6"/>
          <p:cNvSpPr txBox="1"/>
          <p:nvPr/>
        </p:nvSpPr>
        <p:spPr>
          <a:xfrm>
            <a:off x="6248400" y="3276600"/>
            <a:ext cx="2438400" cy="2308324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>
                <a:solidFill>
                  <a:schemeClr val="bg1"/>
                </a:solidFill>
              </a:rPr>
              <a:t>Som du ser väger unghästen ca 10% av sin vuxenvikt när den föds.</a:t>
            </a:r>
          </a:p>
          <a:p>
            <a:pPr algn="ctr"/>
            <a:endParaRPr lang="nb-NO" dirty="0" smtClean="0">
              <a:solidFill>
                <a:schemeClr val="bg1"/>
              </a:solidFill>
            </a:endParaRPr>
          </a:p>
          <a:p>
            <a:pPr algn="ctr"/>
            <a:r>
              <a:rPr lang="nb-NO" dirty="0" smtClean="0">
                <a:solidFill>
                  <a:schemeClr val="bg1"/>
                </a:solidFill>
              </a:rPr>
              <a:t>På motsvarande sätt kommer den att väga ca 67% av sin vuxenvikt vid </a:t>
            </a:r>
          </a:p>
          <a:p>
            <a:pPr algn="ctr"/>
            <a:r>
              <a:rPr lang="nb-NO" dirty="0" smtClean="0">
                <a:solidFill>
                  <a:schemeClr val="bg1"/>
                </a:solidFill>
              </a:rPr>
              <a:t>12 månaders ålder.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4168" y="836712"/>
            <a:ext cx="2304256" cy="189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8" name="Picture 3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3352800"/>
            <a:ext cx="5243762" cy="865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7131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692696"/>
            <a:ext cx="27051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Sylinder 5"/>
          <p:cNvSpPr txBox="1"/>
          <p:nvPr/>
        </p:nvSpPr>
        <p:spPr>
          <a:xfrm>
            <a:off x="5940152" y="270892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611560" y="4005064"/>
            <a:ext cx="3672408" cy="1477328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r>
              <a:rPr lang="nb-NO" dirty="0" smtClean="0"/>
              <a:t>Av diagrammen framgår: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Unghästens kroppsvikt </a:t>
            </a:r>
            <a:r>
              <a:rPr lang="nb-NO" dirty="0" smtClean="0">
                <a:solidFill>
                  <a:srgbClr val="FF0000"/>
                </a:solidFill>
              </a:rPr>
              <a:t>ökar</a:t>
            </a:r>
            <a:r>
              <a:rPr lang="nb-NO" dirty="0" smtClean="0"/>
              <a:t> med åldern.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Unghästens dagliga tilväxt </a:t>
            </a:r>
            <a:r>
              <a:rPr lang="nb-NO" dirty="0" smtClean="0">
                <a:solidFill>
                  <a:srgbClr val="FF0000"/>
                </a:solidFill>
              </a:rPr>
              <a:t>avtar</a:t>
            </a:r>
            <a:r>
              <a:rPr lang="nb-NO" dirty="0" smtClean="0"/>
              <a:t> med åldern</a:t>
            </a:r>
            <a:endParaRPr lang="nb-NO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5483" y="1052736"/>
            <a:ext cx="3648485" cy="279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456458"/>
            <a:ext cx="3648596" cy="3025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117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 7"/>
          <p:cNvSpPr/>
          <p:nvPr/>
        </p:nvSpPr>
        <p:spPr>
          <a:xfrm>
            <a:off x="6324600" y="1066800"/>
            <a:ext cx="2590800" cy="2590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Beräkning av unghästens energibehov </a:t>
            </a:r>
            <a:br>
              <a:rPr lang="nb-NO" dirty="0" smtClean="0"/>
            </a:br>
            <a:r>
              <a:rPr lang="nb-NO" dirty="0" smtClean="0"/>
              <a:t>under tillväxt.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4224" y="1303041"/>
            <a:ext cx="6632376" cy="3573759"/>
          </a:xfrm>
          <a:ln>
            <a:solidFill>
              <a:srgbClr val="FF330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nb-NO" sz="1800" dirty="0" smtClean="0"/>
              <a:t>Unghästens energibehov beräknas genom två formler.</a:t>
            </a:r>
          </a:p>
          <a:p>
            <a:r>
              <a:rPr lang="nb-NO" sz="1800" dirty="0" smtClean="0"/>
              <a:t>Den ena formeln  beräknar underhållsbehovet utifrån unghästens kroppsvikt och ändrar sig något beroende på åldern:</a:t>
            </a:r>
          </a:p>
          <a:p>
            <a:r>
              <a:rPr lang="nb-NO" sz="1800" dirty="0" smtClean="0">
                <a:solidFill>
                  <a:srgbClr val="FF0000"/>
                </a:solidFill>
              </a:rPr>
              <a:t>Ålder 0-6 månader:      0,63 MJ/kg kroppsvikt</a:t>
            </a:r>
            <a:r>
              <a:rPr lang="nb-NO" sz="1800" baseline="30000" dirty="0" smtClean="0">
                <a:solidFill>
                  <a:srgbClr val="FF0000"/>
                </a:solidFill>
              </a:rPr>
              <a:t>0,75</a:t>
            </a:r>
          </a:p>
          <a:p>
            <a:r>
              <a:rPr lang="nb-NO" sz="1800" dirty="0">
                <a:solidFill>
                  <a:srgbClr val="FF0000"/>
                </a:solidFill>
              </a:rPr>
              <a:t>Ålder </a:t>
            </a:r>
            <a:r>
              <a:rPr lang="nb-NO" sz="1800" dirty="0" smtClean="0">
                <a:solidFill>
                  <a:srgbClr val="FF0000"/>
                </a:solidFill>
              </a:rPr>
              <a:t>7-12 </a:t>
            </a:r>
            <a:r>
              <a:rPr lang="nb-NO" sz="1800" dirty="0">
                <a:solidFill>
                  <a:srgbClr val="FF0000"/>
                </a:solidFill>
              </a:rPr>
              <a:t>månader: </a:t>
            </a:r>
            <a:r>
              <a:rPr lang="nb-NO" sz="1800" dirty="0" smtClean="0">
                <a:solidFill>
                  <a:srgbClr val="FF0000"/>
                </a:solidFill>
              </a:rPr>
              <a:t>   0,59 MJ/kg </a:t>
            </a:r>
            <a:r>
              <a:rPr lang="nb-NO" sz="1800" dirty="0">
                <a:solidFill>
                  <a:srgbClr val="FF0000"/>
                </a:solidFill>
              </a:rPr>
              <a:t>kroppsvikt</a:t>
            </a:r>
            <a:r>
              <a:rPr lang="nb-NO" sz="1800" baseline="30000" dirty="0">
                <a:solidFill>
                  <a:srgbClr val="FF0000"/>
                </a:solidFill>
              </a:rPr>
              <a:t>0,75</a:t>
            </a:r>
          </a:p>
          <a:p>
            <a:r>
              <a:rPr lang="nb-NO" sz="1800" dirty="0">
                <a:solidFill>
                  <a:srgbClr val="FF0000"/>
                </a:solidFill>
              </a:rPr>
              <a:t>Ålder </a:t>
            </a:r>
            <a:r>
              <a:rPr lang="nb-NO" sz="1800" dirty="0" smtClean="0">
                <a:solidFill>
                  <a:srgbClr val="FF0000"/>
                </a:solidFill>
              </a:rPr>
              <a:t>13-36 </a:t>
            </a:r>
            <a:r>
              <a:rPr lang="nb-NO" sz="1800" dirty="0">
                <a:solidFill>
                  <a:srgbClr val="FF0000"/>
                </a:solidFill>
              </a:rPr>
              <a:t>månader: </a:t>
            </a:r>
            <a:r>
              <a:rPr lang="nb-NO" sz="1800" dirty="0" smtClean="0">
                <a:solidFill>
                  <a:srgbClr val="FF0000"/>
                </a:solidFill>
              </a:rPr>
              <a:t> 0,0,57 MJ/kg </a:t>
            </a:r>
            <a:r>
              <a:rPr lang="nb-NO" sz="1800" dirty="0">
                <a:solidFill>
                  <a:srgbClr val="FF0000"/>
                </a:solidFill>
              </a:rPr>
              <a:t>kroppsvikt</a:t>
            </a:r>
            <a:r>
              <a:rPr lang="nb-NO" sz="1800" baseline="30000" dirty="0">
                <a:solidFill>
                  <a:srgbClr val="FF0000"/>
                </a:solidFill>
              </a:rPr>
              <a:t>0,75</a:t>
            </a:r>
          </a:p>
          <a:p>
            <a:r>
              <a:rPr lang="nb-NO" sz="1800" dirty="0" smtClean="0"/>
              <a:t>Den andra formeln beräknarr unghästens energibehov för att växa:</a:t>
            </a:r>
          </a:p>
          <a:p>
            <a:r>
              <a:rPr lang="nb-NO" sz="1800" dirty="0" smtClean="0">
                <a:solidFill>
                  <a:srgbClr val="FF0000"/>
                </a:solidFill>
              </a:rPr>
              <a:t>MJ=DTV x (1350 + 67,94 x Ålder – 1,093 x Ålder x Ålder)x 13,45/1000</a:t>
            </a:r>
          </a:p>
          <a:p>
            <a:r>
              <a:rPr lang="nb-NO" sz="1800" dirty="0" smtClean="0"/>
              <a:t>Summan av dessa två formler ger unghästens totala dagliga energibehov.</a:t>
            </a:r>
          </a:p>
          <a:p>
            <a:endParaRPr lang="nb-NO" sz="1600" dirty="0"/>
          </a:p>
        </p:txBody>
      </p:sp>
      <p:sp>
        <p:nvSpPr>
          <p:cNvPr id="4" name="TekstSylinder 3"/>
          <p:cNvSpPr txBox="1"/>
          <p:nvPr/>
        </p:nvSpPr>
        <p:spPr>
          <a:xfrm>
            <a:off x="467544" y="4797152"/>
            <a:ext cx="517125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>
                <a:solidFill>
                  <a:srgbClr val="FF0000"/>
                </a:solidFill>
              </a:rPr>
              <a:t>DTV = Daglig tillväxt, kg.</a:t>
            </a:r>
          </a:p>
          <a:p>
            <a:r>
              <a:rPr lang="nb-NO" sz="1400" dirty="0" smtClean="0">
                <a:solidFill>
                  <a:srgbClr val="FF0000"/>
                </a:solidFill>
              </a:rPr>
              <a:t>Kroppsvikt</a:t>
            </a:r>
            <a:r>
              <a:rPr lang="nb-NO" sz="1400" baseline="30000" dirty="0" smtClean="0">
                <a:solidFill>
                  <a:srgbClr val="FF0000"/>
                </a:solidFill>
              </a:rPr>
              <a:t>0,75 </a:t>
            </a:r>
            <a:r>
              <a:rPr lang="nb-NO" sz="1400" dirty="0" smtClean="0">
                <a:solidFill>
                  <a:srgbClr val="FF0000"/>
                </a:solidFill>
              </a:rPr>
              <a:t>betyder att kroppsvikten upphöjs med potensen 0,75.</a:t>
            </a:r>
          </a:p>
          <a:p>
            <a:r>
              <a:rPr lang="nb-NO" sz="1400" dirty="0" smtClean="0">
                <a:solidFill>
                  <a:srgbClr val="FF0000"/>
                </a:solidFill>
              </a:rPr>
              <a:t>Detta värde  kallas metabolisk vikt. </a:t>
            </a:r>
          </a:p>
          <a:p>
            <a:r>
              <a:rPr lang="nb-NO" sz="1400" dirty="0" smtClean="0">
                <a:solidFill>
                  <a:srgbClr val="FF0000"/>
                </a:solidFill>
              </a:rPr>
              <a:t>Ex: Kroppsvikt 300 kg blir  300</a:t>
            </a:r>
            <a:r>
              <a:rPr lang="nb-NO" sz="1400" baseline="30000" dirty="0" smtClean="0">
                <a:solidFill>
                  <a:srgbClr val="FF0000"/>
                </a:solidFill>
              </a:rPr>
              <a:t>0,75</a:t>
            </a:r>
            <a:r>
              <a:rPr lang="nb-NO" sz="1400" dirty="0" smtClean="0">
                <a:solidFill>
                  <a:srgbClr val="FF0000"/>
                </a:solidFill>
              </a:rPr>
              <a:t> = 72 kg metabolisk vikt.</a:t>
            </a:r>
          </a:p>
          <a:p>
            <a:r>
              <a:rPr lang="nb-NO" sz="1400" dirty="0" smtClean="0">
                <a:solidFill>
                  <a:srgbClr val="FF0000"/>
                </a:solidFill>
              </a:rPr>
              <a:t>Ålder uppges i månader.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6553200" y="1371600"/>
            <a:ext cx="2196480" cy="20313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b="1" dirty="0" smtClean="0">
                <a:solidFill>
                  <a:schemeClr val="bg1"/>
                </a:solidFill>
              </a:rPr>
              <a:t>Detta blir allför komplicerat för praktiskt bruk!</a:t>
            </a:r>
          </a:p>
          <a:p>
            <a:pPr algn="ctr"/>
            <a:endParaRPr lang="nb-NO" dirty="0">
              <a:solidFill>
                <a:schemeClr val="bg1"/>
              </a:solidFill>
            </a:endParaRPr>
          </a:p>
          <a:p>
            <a:pPr algn="ctr"/>
            <a:r>
              <a:rPr lang="nb-NO" dirty="0" smtClean="0">
                <a:solidFill>
                  <a:schemeClr val="bg1"/>
                </a:solidFill>
              </a:rPr>
              <a:t>Vi ska därför göra några förenklingar.</a:t>
            </a:r>
          </a:p>
          <a:p>
            <a:pPr algn="ctr"/>
            <a:r>
              <a:rPr lang="nb-NO" dirty="0" smtClean="0">
                <a:solidFill>
                  <a:schemeClr val="bg1"/>
                </a:solidFill>
              </a:rPr>
              <a:t>Se nästa bild.</a:t>
            </a:r>
          </a:p>
        </p:txBody>
      </p:sp>
      <p:sp>
        <p:nvSpPr>
          <p:cNvPr id="9" name="Uppåtvinklad 8"/>
          <p:cNvSpPr/>
          <p:nvPr/>
        </p:nvSpPr>
        <p:spPr>
          <a:xfrm rot="5400000">
            <a:off x="7696200" y="3581400"/>
            <a:ext cx="838200" cy="685800"/>
          </a:xfrm>
          <a:prstGeom prst="ben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83498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Förenklad beräkning av unghästens energibehov</a:t>
            </a:r>
            <a:endParaRPr lang="nb-NO" sz="2400" dirty="0"/>
          </a:p>
        </p:txBody>
      </p:sp>
      <p:sp>
        <p:nvSpPr>
          <p:cNvPr id="4" name="TekstSylinder 3"/>
          <p:cNvSpPr txBox="1"/>
          <p:nvPr/>
        </p:nvSpPr>
        <p:spPr>
          <a:xfrm>
            <a:off x="3200400" y="1066801"/>
            <a:ext cx="5638800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 smtClean="0"/>
              <a:t>Vi ser åter på kurvorna för vikt och daglig tillväxt</a:t>
            </a:r>
          </a:p>
          <a:p>
            <a:endParaRPr lang="nb-NO" sz="1600" dirty="0"/>
          </a:p>
          <a:p>
            <a:r>
              <a:rPr lang="nb-NO" sz="1600" dirty="0" smtClean="0"/>
              <a:t>Efterhand som unghästen blir äldre ökar kroppsvikten, men samtidigt avtar den dagliga tillväxten.</a:t>
            </a:r>
          </a:p>
          <a:p>
            <a:endParaRPr lang="nb-NO" sz="1600" dirty="0"/>
          </a:p>
          <a:p>
            <a:r>
              <a:rPr lang="nb-NO" sz="1600" dirty="0" smtClean="0"/>
              <a:t>Detta leder till att det dagliga energibehovet blir </a:t>
            </a:r>
            <a:r>
              <a:rPr lang="nb-NO" sz="1600" b="1" dirty="0" smtClean="0"/>
              <a:t>ungefär </a:t>
            </a:r>
            <a:r>
              <a:rPr lang="nb-NO" sz="1600" dirty="0" smtClean="0"/>
              <a:t>lika stort från 7 månaders ålder till 3 års ålder</a:t>
            </a:r>
          </a:p>
          <a:p>
            <a:endParaRPr lang="nb-NO" sz="1600" dirty="0"/>
          </a:p>
          <a:p>
            <a:r>
              <a:rPr lang="nb-NO" sz="1600" dirty="0" smtClean="0"/>
              <a:t>Starkt förenklat kan vi därför säga:</a:t>
            </a:r>
          </a:p>
          <a:p>
            <a:r>
              <a:rPr lang="nb-NO" sz="1600" b="1" dirty="0" smtClean="0">
                <a:solidFill>
                  <a:srgbClr val="FF0000"/>
                </a:solidFill>
              </a:rPr>
              <a:t>Unghästens energibehov är ungefärligt detsamma som gäller för motsvarande vuxen häst på underhåll.</a:t>
            </a:r>
          </a:p>
          <a:p>
            <a:endParaRPr lang="nb-NO" sz="1600" dirty="0">
              <a:solidFill>
                <a:srgbClr val="FF0000"/>
              </a:solidFill>
            </a:endParaRPr>
          </a:p>
          <a:p>
            <a:r>
              <a:rPr lang="nb-NO" sz="1600" dirty="0" smtClean="0"/>
              <a:t>Vi måste därför uppskatta vad unghästen kommer att väga som vuxen och därefter beräkna underhållsbehovet för den vuxna hästen.</a:t>
            </a:r>
          </a:p>
          <a:p>
            <a:endParaRPr lang="nb-NO" sz="1600" dirty="0"/>
          </a:p>
          <a:p>
            <a:r>
              <a:rPr lang="nb-NO" sz="1600" dirty="0" smtClean="0"/>
              <a:t>Ex:. Unghästen ska bli en varmblodig </a:t>
            </a:r>
            <a:r>
              <a:rPr lang="nb-NO" sz="1600" dirty="0" err="1" smtClean="0"/>
              <a:t>ridhäst</a:t>
            </a:r>
            <a:r>
              <a:rPr lang="nb-NO" sz="1600" dirty="0" smtClean="0"/>
              <a:t> valack på 500 kg.</a:t>
            </a:r>
          </a:p>
          <a:p>
            <a:r>
              <a:rPr lang="nb-NO" sz="1600" dirty="0"/>
              <a:t>Underhållssbehov av energi = </a:t>
            </a:r>
            <a:r>
              <a:rPr lang="nb-NO" sz="1600" dirty="0" smtClean="0"/>
              <a:t>0,5 MJ x Kroppsvekt </a:t>
            </a:r>
            <a:r>
              <a:rPr lang="nb-NO" sz="1600" baseline="30000" dirty="0" smtClean="0"/>
              <a:t>0,75</a:t>
            </a:r>
            <a:r>
              <a:rPr lang="nb-NO" sz="1600" dirty="0" smtClean="0"/>
              <a:t> x 1,05 </a:t>
            </a:r>
            <a:endParaRPr lang="nb-NO" sz="1600" dirty="0"/>
          </a:p>
          <a:p>
            <a:endParaRPr lang="nb-NO" sz="1600" dirty="0" smtClean="0">
              <a:solidFill>
                <a:srgbClr val="FF0000"/>
              </a:solidFill>
            </a:endParaRPr>
          </a:p>
          <a:p>
            <a:r>
              <a:rPr lang="nb-NO" sz="1600" dirty="0" smtClean="0">
                <a:solidFill>
                  <a:srgbClr val="FF0000"/>
                </a:solidFill>
              </a:rPr>
              <a:t>Unghästens energibehov blir: 0,5 MJ x 500 </a:t>
            </a:r>
            <a:r>
              <a:rPr lang="nb-NO" sz="1600" baseline="30000" dirty="0" smtClean="0">
                <a:solidFill>
                  <a:srgbClr val="FF0000"/>
                </a:solidFill>
              </a:rPr>
              <a:t>0,75</a:t>
            </a:r>
            <a:r>
              <a:rPr lang="nb-NO" sz="1600" dirty="0" smtClean="0">
                <a:solidFill>
                  <a:srgbClr val="FF0000"/>
                </a:solidFill>
              </a:rPr>
              <a:t> x 1,05 = 55,5 MJ</a:t>
            </a:r>
          </a:p>
          <a:p>
            <a:endParaRPr lang="nb-NO" sz="1600" dirty="0">
              <a:solidFill>
                <a:srgbClr val="FF0000"/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3000"/>
            <a:ext cx="2664804" cy="2129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573016"/>
            <a:ext cx="2664296" cy="232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9605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r>
              <a:rPr lang="nb-NO" sz="2800" dirty="0" smtClean="0"/>
              <a:t>Unghästens energibehov jämfört med underhållsbehovet för en vuxen häst av samma typ</a:t>
            </a:r>
            <a:endParaRPr lang="nb-NO" sz="2800" dirty="0"/>
          </a:p>
        </p:txBody>
      </p:sp>
      <p:sp>
        <p:nvSpPr>
          <p:cNvPr id="3" name="TekstSylinder 2"/>
          <p:cNvSpPr txBox="1"/>
          <p:nvPr/>
        </p:nvSpPr>
        <p:spPr>
          <a:xfrm>
            <a:off x="467544" y="170080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Varmblodig </a:t>
            </a:r>
            <a:r>
              <a:rPr lang="nb-NO" dirty="0" err="1" smtClean="0"/>
              <a:t>ridhäst</a:t>
            </a:r>
            <a:r>
              <a:rPr lang="nb-NO" dirty="0" smtClean="0"/>
              <a:t> /travhäst med vuxenvikt 500 kg. Sto eller valack.</a:t>
            </a:r>
            <a:endParaRPr lang="nb-NO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88840"/>
            <a:ext cx="5481124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3955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Burspråk.thmx</Template>
  <TotalTime>2542</TotalTime>
  <Words>1056</Words>
  <Application>Microsoft Macintosh PowerPoint</Application>
  <PresentationFormat>Bildspel på skärmen (4:3)</PresentationFormat>
  <Paragraphs>134</Paragraphs>
  <Slides>16</Slides>
  <Notes>0</Notes>
  <HiddenSlides>0</HiddenSlides>
  <MMClips>0</MMClips>
  <ScaleCrop>false</ScaleCrop>
  <HeadingPairs>
    <vt:vector size="4" baseType="variant">
      <vt:variant>
        <vt:lpstr>Formgivningsmall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17" baseType="lpstr">
      <vt:lpstr>Office-tema</vt:lpstr>
      <vt:lpstr>Unghästens behov av  energi och protein</vt:lpstr>
      <vt:lpstr>Bakgrund</vt:lpstr>
      <vt:lpstr>Utbildningsmål</vt:lpstr>
      <vt:lpstr>Unghästens energibehov</vt:lpstr>
      <vt:lpstr>Växtkurva för unghästar</vt:lpstr>
      <vt:lpstr>Bild 6</vt:lpstr>
      <vt:lpstr>Beräkning av unghästens energibehov  under tillväxt.</vt:lpstr>
      <vt:lpstr>Förenklad beräkning av unghästens energibehov</vt:lpstr>
      <vt:lpstr>Unghästens energibehov jämfört med underhållsbehovet för en vuxen häst av samma typ</vt:lpstr>
      <vt:lpstr>Unghästens proteinbehov</vt:lpstr>
      <vt:lpstr>Använd PC-Horse för beräkningen av foderstater</vt:lpstr>
      <vt:lpstr>Information om unghästen som ska uppges för att PC-Horse ska kunna beräkna näringsbehovet korrekt. </vt:lpstr>
      <vt:lpstr>Välja foder</vt:lpstr>
      <vt:lpstr>Bestäm fodermängder</vt:lpstr>
      <vt:lpstr>Foderstaten</vt:lpstr>
      <vt:lpstr>Egna bilder</vt:lpstr>
    </vt:vector>
  </TitlesOfParts>
  <Company>UMB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Hestens vedlikeholdsbehov</dc:title>
  <dc:creator>Dag Austbø</dc:creator>
  <cp:lastModifiedBy>Jan Sjunnesson</cp:lastModifiedBy>
  <cp:revision>127</cp:revision>
  <dcterms:created xsi:type="dcterms:W3CDTF">2014-01-13T13:15:03Z</dcterms:created>
  <dcterms:modified xsi:type="dcterms:W3CDTF">2014-01-13T13:19:18Z</dcterms:modified>
</cp:coreProperties>
</file>