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0.xml" ContentType="application/vnd.openxmlformats-officedocument.presentationml.slide+xml"/>
  <Override PartName="/ppt/diagrams/drawing1.xml" ContentType="application/vnd.ms-office.drawingml.diagramDrawing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1" r:id="rId3"/>
    <p:sldId id="257" r:id="rId4"/>
    <p:sldId id="272" r:id="rId5"/>
    <p:sldId id="258" r:id="rId6"/>
    <p:sldId id="259" r:id="rId7"/>
    <p:sldId id="260" r:id="rId8"/>
    <p:sldId id="261" r:id="rId9"/>
    <p:sldId id="262" r:id="rId10"/>
    <p:sldId id="274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5" r:id="rId19"/>
    <p:sldId id="270" r:id="rId20"/>
    <p:sldId id="276" r:id="rId2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94692" autoAdjust="0"/>
  </p:normalViewPr>
  <p:slideViewPr>
    <p:cSldViewPr>
      <p:cViewPr>
        <p:scale>
          <a:sx n="107" d="100"/>
          <a:sy n="107" d="100"/>
        </p:scale>
        <p:origin x="-2496" y="-1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56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Relationship Id="rId2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A8A572-EFDC-4D7B-8986-F2E44ECFBC3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792E724C-D86E-4894-80A1-EF5DC23D8B33}">
      <dgm:prSet phldrT="[Tekst]" custT="1"/>
      <dgm:spPr>
        <a:gradFill rotWithShape="0">
          <a:gsLst>
            <a:gs pos="72000">
              <a:srgbClr val="FFFF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nb-NO" sz="1800" dirty="0" smtClean="0"/>
            <a:t>Energi-</a:t>
          </a:r>
        </a:p>
        <a:p>
          <a:r>
            <a:rPr lang="nb-NO" sz="1800" dirty="0" smtClean="0"/>
            <a:t>balanse</a:t>
          </a:r>
          <a:endParaRPr lang="nb-NO" sz="1800" dirty="0"/>
        </a:p>
      </dgm:t>
    </dgm:pt>
    <dgm:pt modelId="{97831652-35C9-4D11-BFDA-BBDDF5D4F07B}" type="parTrans" cxnId="{795F6524-CAE5-4436-B346-E95E299DBBC1}">
      <dgm:prSet/>
      <dgm:spPr/>
      <dgm:t>
        <a:bodyPr/>
        <a:lstStyle/>
        <a:p>
          <a:endParaRPr lang="nb-NO"/>
        </a:p>
      </dgm:t>
    </dgm:pt>
    <dgm:pt modelId="{076508A7-2572-4034-B6C3-87FE60C78AB5}" type="sibTrans" cxnId="{795F6524-CAE5-4436-B346-E95E299DBBC1}">
      <dgm:prSet/>
      <dgm:spPr/>
      <dgm:t>
        <a:bodyPr/>
        <a:lstStyle/>
        <a:p>
          <a:endParaRPr lang="nb-NO"/>
        </a:p>
      </dgm:t>
    </dgm:pt>
    <dgm:pt modelId="{C99FB211-CF54-494B-949E-EA78517B450E}">
      <dgm:prSet phldrT="[Tekst]" custT="1"/>
      <dgm:spPr>
        <a:gradFill rotWithShape="0">
          <a:gsLst>
            <a:gs pos="72000">
              <a:srgbClr val="FFC0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nb-NO" sz="1800" dirty="0" smtClean="0"/>
            <a:t>Kraftfôr, </a:t>
          </a:r>
        </a:p>
        <a:p>
          <a:r>
            <a:rPr lang="nb-NO" sz="1800" dirty="0" smtClean="0"/>
            <a:t>opp til 0,5 % av KV</a:t>
          </a:r>
          <a:endParaRPr lang="nb-NO" sz="1800" dirty="0"/>
        </a:p>
      </dgm:t>
    </dgm:pt>
    <dgm:pt modelId="{916772F1-DD69-44B1-853E-97D8D008E2BE}" type="parTrans" cxnId="{7B1369A6-B2A3-471A-A7EF-A64553055E7D}">
      <dgm:prSet/>
      <dgm:spPr/>
      <dgm:t>
        <a:bodyPr/>
        <a:lstStyle/>
        <a:p>
          <a:endParaRPr lang="nb-NO"/>
        </a:p>
      </dgm:t>
    </dgm:pt>
    <dgm:pt modelId="{9103B691-E300-436D-A70D-98FD4A0B6164}" type="sibTrans" cxnId="{7B1369A6-B2A3-471A-A7EF-A64553055E7D}">
      <dgm:prSet/>
      <dgm:spPr/>
      <dgm:t>
        <a:bodyPr/>
        <a:lstStyle/>
        <a:p>
          <a:endParaRPr lang="nb-NO"/>
        </a:p>
      </dgm:t>
    </dgm:pt>
    <dgm:pt modelId="{804CDBE1-2D86-408D-AF1E-6FBF0314CD6D}">
      <dgm:prSet phldrT="[Tekst]" custT="1"/>
      <dgm:spPr>
        <a:gradFill rotWithShape="0">
          <a:gsLst>
            <a:gs pos="72000">
              <a:srgbClr val="92D05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nb-NO" sz="1800" dirty="0" smtClean="0"/>
            <a:t>Grovfôr TS, min. 1,5 % av KV </a:t>
          </a:r>
          <a:endParaRPr lang="nb-NO" sz="1800" dirty="0"/>
        </a:p>
      </dgm:t>
    </dgm:pt>
    <dgm:pt modelId="{8B8757A6-34B8-4AAC-88E4-4936A9205E35}" type="parTrans" cxnId="{BDDC7C0C-B2E1-4942-B071-DD210BD0B5DA}">
      <dgm:prSet/>
      <dgm:spPr/>
      <dgm:t>
        <a:bodyPr/>
        <a:lstStyle/>
        <a:p>
          <a:endParaRPr lang="nb-NO"/>
        </a:p>
      </dgm:t>
    </dgm:pt>
    <dgm:pt modelId="{307918CA-030C-4C4D-A3A7-4275AF8471C9}" type="sibTrans" cxnId="{BDDC7C0C-B2E1-4942-B071-DD210BD0B5DA}">
      <dgm:prSet/>
      <dgm:spPr/>
      <dgm:t>
        <a:bodyPr/>
        <a:lstStyle/>
        <a:p>
          <a:endParaRPr lang="nb-NO"/>
        </a:p>
      </dgm:t>
    </dgm:pt>
    <dgm:pt modelId="{C076D1B4-3F0E-429F-80DD-2EA01B30B68A}">
      <dgm:prSet phldrT="[Tekst]" custT="1"/>
      <dgm:spPr>
        <a:ln>
          <a:noFill/>
        </a:ln>
      </dgm:spPr>
      <dgm:t>
        <a:bodyPr/>
        <a:lstStyle/>
        <a:p>
          <a:r>
            <a:rPr lang="nb-NO" sz="1600" dirty="0" smtClean="0"/>
            <a:t>Høy, ensilasje, gras</a:t>
          </a:r>
          <a:endParaRPr lang="nb-NO" sz="1600" dirty="0"/>
        </a:p>
      </dgm:t>
    </dgm:pt>
    <dgm:pt modelId="{E9E52E40-52A2-4CE6-B32E-8072084E2391}" type="parTrans" cxnId="{80699E0D-7909-4A3C-B784-4128F473FE00}">
      <dgm:prSet/>
      <dgm:spPr/>
      <dgm:t>
        <a:bodyPr/>
        <a:lstStyle/>
        <a:p>
          <a:endParaRPr lang="nb-NO"/>
        </a:p>
      </dgm:t>
    </dgm:pt>
    <dgm:pt modelId="{3DA9D948-A2DB-4C90-A688-D0637395DCBC}" type="sibTrans" cxnId="{80699E0D-7909-4A3C-B784-4128F473FE00}">
      <dgm:prSet/>
      <dgm:spPr/>
      <dgm:t>
        <a:bodyPr/>
        <a:lstStyle/>
        <a:p>
          <a:endParaRPr lang="nb-NO"/>
        </a:p>
      </dgm:t>
    </dgm:pt>
    <dgm:pt modelId="{853658FC-6181-4A5B-8279-03FE3289EAA2}">
      <dgm:prSet phldrT="[Tekst]" custT="1"/>
      <dgm:spPr>
        <a:noFill/>
        <a:ln>
          <a:noFill/>
        </a:ln>
      </dgm:spPr>
      <dgm:t>
        <a:bodyPr/>
        <a:lstStyle/>
        <a:p>
          <a:pPr>
            <a:lnSpc>
              <a:spcPct val="100000"/>
            </a:lnSpc>
          </a:pPr>
          <a:r>
            <a:rPr lang="nb-NO" sz="1600" baseline="0" dirty="0" smtClean="0"/>
            <a:t>Kraftfôrblanding</a:t>
          </a:r>
          <a:r>
            <a:rPr lang="nb-NO" sz="4230" baseline="0" dirty="0" smtClean="0"/>
            <a:t> </a:t>
          </a:r>
          <a:endParaRPr lang="nb-NO" sz="4230" baseline="0" dirty="0"/>
        </a:p>
      </dgm:t>
    </dgm:pt>
    <dgm:pt modelId="{6B8C2C47-06BA-4519-A9E3-5CCAD6FAF644}" type="parTrans" cxnId="{1F9FB5CF-6BE9-466D-BA3F-35A1BDF1B38D}">
      <dgm:prSet/>
      <dgm:spPr/>
      <dgm:t>
        <a:bodyPr/>
        <a:lstStyle/>
        <a:p>
          <a:endParaRPr lang="nb-NO"/>
        </a:p>
      </dgm:t>
    </dgm:pt>
    <dgm:pt modelId="{6CF50B84-6BE8-41AA-B58F-C824AFFB4A71}" type="sibTrans" cxnId="{1F9FB5CF-6BE9-466D-BA3F-35A1BDF1B38D}">
      <dgm:prSet/>
      <dgm:spPr/>
      <dgm:t>
        <a:bodyPr/>
        <a:lstStyle/>
        <a:p>
          <a:endParaRPr lang="nb-NO"/>
        </a:p>
      </dgm:t>
    </dgm:pt>
    <dgm:pt modelId="{522AA9F0-24A1-4B91-A23A-4DCB392A3B39}">
      <dgm:prSet phldrT="[Tekst]" custT="1"/>
      <dgm:spPr>
        <a:ln>
          <a:noFill/>
        </a:ln>
      </dgm:spPr>
      <dgm:t>
        <a:bodyPr/>
        <a:lstStyle/>
        <a:p>
          <a:r>
            <a:rPr lang="nb-NO" sz="1600" dirty="0" smtClean="0"/>
            <a:t>Havre, bygg, betefiber, veg. olje, mm</a:t>
          </a:r>
          <a:endParaRPr lang="nb-NO" sz="1600" dirty="0"/>
        </a:p>
      </dgm:t>
    </dgm:pt>
    <dgm:pt modelId="{1E720DF0-E4B1-41F1-B3F7-7C289B3012E9}" type="parTrans" cxnId="{BD6570DD-125D-4842-B4DB-66C3C5AC0F7D}">
      <dgm:prSet/>
      <dgm:spPr/>
      <dgm:t>
        <a:bodyPr/>
        <a:lstStyle/>
        <a:p>
          <a:endParaRPr lang="nb-NO"/>
        </a:p>
      </dgm:t>
    </dgm:pt>
    <dgm:pt modelId="{924F79AC-0994-4695-8FCA-7B9E163D7A37}" type="sibTrans" cxnId="{BD6570DD-125D-4842-B4DB-66C3C5AC0F7D}">
      <dgm:prSet/>
      <dgm:spPr/>
      <dgm:t>
        <a:bodyPr/>
        <a:lstStyle/>
        <a:p>
          <a:endParaRPr lang="nb-NO"/>
        </a:p>
      </dgm:t>
    </dgm:pt>
    <dgm:pt modelId="{11F2A969-FB45-4D73-A594-BBC2167F3E10}" type="pres">
      <dgm:prSet presAssocID="{69A8A572-EFDC-4D7B-8986-F2E44ECFBC33}" presName="Name0" presStyleCnt="0">
        <dgm:presLayoutVars>
          <dgm:dir/>
          <dgm:animLvl val="lvl"/>
          <dgm:resizeHandles val="exact"/>
        </dgm:presLayoutVars>
      </dgm:prSet>
      <dgm:spPr/>
    </dgm:pt>
    <dgm:pt modelId="{7A4831CC-16DB-484B-B7F2-85AF06E628F3}" type="pres">
      <dgm:prSet presAssocID="{792E724C-D86E-4894-80A1-EF5DC23D8B33}" presName="Name8" presStyleCnt="0"/>
      <dgm:spPr/>
    </dgm:pt>
    <dgm:pt modelId="{D86D7C47-FD40-4F75-B59F-D4904FFA867F}" type="pres">
      <dgm:prSet presAssocID="{792E724C-D86E-4894-80A1-EF5DC23D8B33}" presName="acctBkgd" presStyleLbl="alignAcc1" presStyleIdx="0" presStyleCnt="3" custScaleX="54534" custLinFactNeighborX="-22974" custLinFactNeighborY="-830"/>
      <dgm:spPr/>
      <dgm:t>
        <a:bodyPr/>
        <a:lstStyle/>
        <a:p>
          <a:endParaRPr lang="nb-NO"/>
        </a:p>
      </dgm:t>
    </dgm:pt>
    <dgm:pt modelId="{4096BBE8-D74B-4925-8A5D-9147CA346B2D}" type="pres">
      <dgm:prSet presAssocID="{792E724C-D86E-4894-80A1-EF5DC23D8B33}" presName="acctTx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CC6DF13-74F4-4CF1-810F-B99225CDBB7B}" type="pres">
      <dgm:prSet presAssocID="{792E724C-D86E-4894-80A1-EF5DC23D8B33}" presName="level" presStyleLbl="node1" presStyleIdx="0" presStyleCnt="3" custScaleY="8367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550C16D-6B9D-4B5A-A255-FA7D125450AF}" type="pres">
      <dgm:prSet presAssocID="{792E724C-D86E-4894-80A1-EF5DC23D8B3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596D49A-78D6-473E-93A6-997715D73F0F}" type="pres">
      <dgm:prSet presAssocID="{C99FB211-CF54-494B-949E-EA78517B450E}" presName="Name8" presStyleCnt="0"/>
      <dgm:spPr/>
    </dgm:pt>
    <dgm:pt modelId="{4875B341-91C1-4895-B684-2D64D6D70A0B}" type="pres">
      <dgm:prSet presAssocID="{C99FB211-CF54-494B-949E-EA78517B450E}" presName="acctBkgd" presStyleLbl="alignAcc1" presStyleIdx="1" presStyleCnt="3" custScaleX="56858" custScaleY="71090" custLinFactNeighborX="-27327" custLinFactNeighborY="-18381"/>
      <dgm:spPr/>
      <dgm:t>
        <a:bodyPr/>
        <a:lstStyle/>
        <a:p>
          <a:endParaRPr lang="nb-NO"/>
        </a:p>
      </dgm:t>
    </dgm:pt>
    <dgm:pt modelId="{796CE6E3-FDA6-46CE-B102-3BFFB8BA31A3}" type="pres">
      <dgm:prSet presAssocID="{C99FB211-CF54-494B-949E-EA78517B450E}" presName="acctTx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3FCE3E19-8368-4BD3-8ACC-D820D3116682}" type="pres">
      <dgm:prSet presAssocID="{C99FB211-CF54-494B-949E-EA78517B450E}" presName="level" presStyleLbl="node1" presStyleIdx="1" presStyleCnt="3" custScaleY="106509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D670A6A-4645-4618-93A3-B712F2664BD7}" type="pres">
      <dgm:prSet presAssocID="{C99FB211-CF54-494B-949E-EA78517B45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128B0BA-213C-4997-BD04-ACC57C4C0C6B}" type="pres">
      <dgm:prSet presAssocID="{804CDBE1-2D86-408D-AF1E-6FBF0314CD6D}" presName="Name8" presStyleCnt="0"/>
      <dgm:spPr/>
    </dgm:pt>
    <dgm:pt modelId="{A5826324-CF34-4520-9328-CE40858EB48B}" type="pres">
      <dgm:prSet presAssocID="{804CDBE1-2D86-408D-AF1E-6FBF0314CD6D}" presName="acctBkgd" presStyleLbl="alignAcc1" presStyleIdx="2" presStyleCnt="3" custScaleX="57437" custLinFactNeighborX="-23434" custLinFactNeighborY="-2166"/>
      <dgm:spPr/>
      <dgm:t>
        <a:bodyPr/>
        <a:lstStyle/>
        <a:p>
          <a:endParaRPr lang="nb-NO"/>
        </a:p>
      </dgm:t>
    </dgm:pt>
    <dgm:pt modelId="{3C1D421C-12A4-493B-9EB2-7EB954330F80}" type="pres">
      <dgm:prSet presAssocID="{804CDBE1-2D86-408D-AF1E-6FBF0314CD6D}" presName="acct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3DABCA0-FE5F-4A52-B732-05A27C228213}" type="pres">
      <dgm:prSet presAssocID="{804CDBE1-2D86-408D-AF1E-6FBF0314CD6D}" presName="level" presStyleLbl="node1" presStyleIdx="2" presStyleCnt="3" custScaleY="136820" custLinFactNeighborX="126" custLinFactNeighborY="5646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5F9E1E9-3DE2-4085-AC9D-E44173C344B5}" type="pres">
      <dgm:prSet presAssocID="{804CDBE1-2D86-408D-AF1E-6FBF0314CD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A0D9A8B1-3941-406A-B127-45F4D5F0A727}" type="presOf" srcId="{C076D1B4-3F0E-429F-80DD-2EA01B30B68A}" destId="{3C1D421C-12A4-493B-9EB2-7EB954330F80}" srcOrd="1" destOrd="0" presId="urn:microsoft.com/office/officeart/2005/8/layout/pyramid1"/>
    <dgm:cxn modelId="{7B1369A6-B2A3-471A-A7EF-A64553055E7D}" srcId="{69A8A572-EFDC-4D7B-8986-F2E44ECFBC33}" destId="{C99FB211-CF54-494B-949E-EA78517B450E}" srcOrd="1" destOrd="0" parTransId="{916772F1-DD69-44B1-853E-97D8D008E2BE}" sibTransId="{9103B691-E300-436D-A70D-98FD4A0B6164}"/>
    <dgm:cxn modelId="{5DFF8D39-4F62-4F0B-A874-844DD4027AD3}" type="presOf" srcId="{853658FC-6181-4A5B-8279-03FE3289EAA2}" destId="{4875B341-91C1-4895-B684-2D64D6D70A0B}" srcOrd="0" destOrd="0" presId="urn:microsoft.com/office/officeart/2005/8/layout/pyramid1"/>
    <dgm:cxn modelId="{1F9FB5CF-6BE9-466D-BA3F-35A1BDF1B38D}" srcId="{C99FB211-CF54-494B-949E-EA78517B450E}" destId="{853658FC-6181-4A5B-8279-03FE3289EAA2}" srcOrd="0" destOrd="0" parTransId="{6B8C2C47-06BA-4519-A9E3-5CCAD6FAF644}" sibTransId="{6CF50B84-6BE8-41AA-B58F-C824AFFB4A71}"/>
    <dgm:cxn modelId="{388E5097-F5F1-42B8-877B-C02854F73D0B}" type="presOf" srcId="{C076D1B4-3F0E-429F-80DD-2EA01B30B68A}" destId="{A5826324-CF34-4520-9328-CE40858EB48B}" srcOrd="0" destOrd="0" presId="urn:microsoft.com/office/officeart/2005/8/layout/pyramid1"/>
    <dgm:cxn modelId="{795F6524-CAE5-4436-B346-E95E299DBBC1}" srcId="{69A8A572-EFDC-4D7B-8986-F2E44ECFBC33}" destId="{792E724C-D86E-4894-80A1-EF5DC23D8B33}" srcOrd="0" destOrd="0" parTransId="{97831652-35C9-4D11-BFDA-BBDDF5D4F07B}" sibTransId="{076508A7-2572-4034-B6C3-87FE60C78AB5}"/>
    <dgm:cxn modelId="{B2FE4C79-FDB4-48A6-9EB3-5B7EC69BC04E}" type="presOf" srcId="{522AA9F0-24A1-4B91-A23A-4DCB392A3B39}" destId="{4096BBE8-D74B-4925-8A5D-9147CA346B2D}" srcOrd="1" destOrd="0" presId="urn:microsoft.com/office/officeart/2005/8/layout/pyramid1"/>
    <dgm:cxn modelId="{5FACE503-0BB9-42B5-B245-7BDC7878CDCE}" type="presOf" srcId="{804CDBE1-2D86-408D-AF1E-6FBF0314CD6D}" destId="{63DABCA0-FE5F-4A52-B732-05A27C228213}" srcOrd="0" destOrd="0" presId="urn:microsoft.com/office/officeart/2005/8/layout/pyramid1"/>
    <dgm:cxn modelId="{E1158AF2-271F-4B0E-ADC7-52B417549472}" type="presOf" srcId="{792E724C-D86E-4894-80A1-EF5DC23D8B33}" destId="{5550C16D-6B9D-4B5A-A255-FA7D125450AF}" srcOrd="1" destOrd="0" presId="urn:microsoft.com/office/officeart/2005/8/layout/pyramid1"/>
    <dgm:cxn modelId="{6A793D0A-0018-4144-A17A-8A553A02E346}" type="presOf" srcId="{792E724C-D86E-4894-80A1-EF5DC23D8B33}" destId="{6CC6DF13-74F4-4CF1-810F-B99225CDBB7B}" srcOrd="0" destOrd="0" presId="urn:microsoft.com/office/officeart/2005/8/layout/pyramid1"/>
    <dgm:cxn modelId="{24D03EAB-F0E0-48FF-B563-32706F6EF4FE}" type="presOf" srcId="{C99FB211-CF54-494B-949E-EA78517B450E}" destId="{CD670A6A-4645-4618-93A3-B712F2664BD7}" srcOrd="1" destOrd="0" presId="urn:microsoft.com/office/officeart/2005/8/layout/pyramid1"/>
    <dgm:cxn modelId="{7D96070D-57F9-4F3D-BB2A-BD88AB0C82CB}" type="presOf" srcId="{69A8A572-EFDC-4D7B-8986-F2E44ECFBC33}" destId="{11F2A969-FB45-4D73-A594-BBC2167F3E10}" srcOrd="0" destOrd="0" presId="urn:microsoft.com/office/officeart/2005/8/layout/pyramid1"/>
    <dgm:cxn modelId="{8B470F96-7A19-488B-81E6-F36C560B76FC}" type="presOf" srcId="{853658FC-6181-4A5B-8279-03FE3289EAA2}" destId="{796CE6E3-FDA6-46CE-B102-3BFFB8BA31A3}" srcOrd="1" destOrd="0" presId="urn:microsoft.com/office/officeart/2005/8/layout/pyramid1"/>
    <dgm:cxn modelId="{263D4373-8AC9-411E-9863-AA7A964DE288}" type="presOf" srcId="{804CDBE1-2D86-408D-AF1E-6FBF0314CD6D}" destId="{05F9E1E9-3DE2-4085-AC9D-E44173C344B5}" srcOrd="1" destOrd="0" presId="urn:microsoft.com/office/officeart/2005/8/layout/pyramid1"/>
    <dgm:cxn modelId="{BD6570DD-125D-4842-B4DB-66C3C5AC0F7D}" srcId="{792E724C-D86E-4894-80A1-EF5DC23D8B33}" destId="{522AA9F0-24A1-4B91-A23A-4DCB392A3B39}" srcOrd="0" destOrd="0" parTransId="{1E720DF0-E4B1-41F1-B3F7-7C289B3012E9}" sibTransId="{924F79AC-0994-4695-8FCA-7B9E163D7A37}"/>
    <dgm:cxn modelId="{BDDC7C0C-B2E1-4942-B071-DD210BD0B5DA}" srcId="{69A8A572-EFDC-4D7B-8986-F2E44ECFBC33}" destId="{804CDBE1-2D86-408D-AF1E-6FBF0314CD6D}" srcOrd="2" destOrd="0" parTransId="{8B8757A6-34B8-4AAC-88E4-4936A9205E35}" sibTransId="{307918CA-030C-4C4D-A3A7-4275AF8471C9}"/>
    <dgm:cxn modelId="{3A428E6D-6EE9-4610-9C8C-4D1012EC2415}" type="presOf" srcId="{C99FB211-CF54-494B-949E-EA78517B450E}" destId="{3FCE3E19-8368-4BD3-8ACC-D820D3116682}" srcOrd="0" destOrd="0" presId="urn:microsoft.com/office/officeart/2005/8/layout/pyramid1"/>
    <dgm:cxn modelId="{80699E0D-7909-4A3C-B784-4128F473FE00}" srcId="{804CDBE1-2D86-408D-AF1E-6FBF0314CD6D}" destId="{C076D1B4-3F0E-429F-80DD-2EA01B30B68A}" srcOrd="0" destOrd="0" parTransId="{E9E52E40-52A2-4CE6-B32E-8072084E2391}" sibTransId="{3DA9D948-A2DB-4C90-A688-D0637395DCBC}"/>
    <dgm:cxn modelId="{E10955B7-12F3-46E7-9832-35ED4310B3FC}" type="presOf" srcId="{522AA9F0-24A1-4B91-A23A-4DCB392A3B39}" destId="{D86D7C47-FD40-4F75-B59F-D4904FFA867F}" srcOrd="0" destOrd="0" presId="urn:microsoft.com/office/officeart/2005/8/layout/pyramid1"/>
    <dgm:cxn modelId="{6E911AED-AD52-4FDE-ABF9-C35F85C40AAC}" type="presParOf" srcId="{11F2A969-FB45-4D73-A594-BBC2167F3E10}" destId="{7A4831CC-16DB-484B-B7F2-85AF06E628F3}" srcOrd="0" destOrd="0" presId="urn:microsoft.com/office/officeart/2005/8/layout/pyramid1"/>
    <dgm:cxn modelId="{482049AB-434C-4860-BE81-590CAD71FBBF}" type="presParOf" srcId="{7A4831CC-16DB-484B-B7F2-85AF06E628F3}" destId="{D86D7C47-FD40-4F75-B59F-D4904FFA867F}" srcOrd="0" destOrd="0" presId="urn:microsoft.com/office/officeart/2005/8/layout/pyramid1"/>
    <dgm:cxn modelId="{3143CA90-216F-45DD-B1F2-C07857490407}" type="presParOf" srcId="{7A4831CC-16DB-484B-B7F2-85AF06E628F3}" destId="{4096BBE8-D74B-4925-8A5D-9147CA346B2D}" srcOrd="1" destOrd="0" presId="urn:microsoft.com/office/officeart/2005/8/layout/pyramid1"/>
    <dgm:cxn modelId="{DB4ACD6A-FEDF-4F54-863A-994090CB1195}" type="presParOf" srcId="{7A4831CC-16DB-484B-B7F2-85AF06E628F3}" destId="{6CC6DF13-74F4-4CF1-810F-B99225CDBB7B}" srcOrd="2" destOrd="0" presId="urn:microsoft.com/office/officeart/2005/8/layout/pyramid1"/>
    <dgm:cxn modelId="{20CE98BE-7A6D-4969-9EE5-44B5E72DEBD0}" type="presParOf" srcId="{7A4831CC-16DB-484B-B7F2-85AF06E628F3}" destId="{5550C16D-6B9D-4B5A-A255-FA7D125450AF}" srcOrd="3" destOrd="0" presId="urn:microsoft.com/office/officeart/2005/8/layout/pyramid1"/>
    <dgm:cxn modelId="{CAA872A8-0358-4B21-BB37-8C2822C7A687}" type="presParOf" srcId="{11F2A969-FB45-4D73-A594-BBC2167F3E10}" destId="{7596D49A-78D6-473E-93A6-997715D73F0F}" srcOrd="1" destOrd="0" presId="urn:microsoft.com/office/officeart/2005/8/layout/pyramid1"/>
    <dgm:cxn modelId="{13D46775-5BF5-4728-B242-C3DBEB188286}" type="presParOf" srcId="{7596D49A-78D6-473E-93A6-997715D73F0F}" destId="{4875B341-91C1-4895-B684-2D64D6D70A0B}" srcOrd="0" destOrd="0" presId="urn:microsoft.com/office/officeart/2005/8/layout/pyramid1"/>
    <dgm:cxn modelId="{8EFAF897-252B-47D7-8EBE-0669F20F69FF}" type="presParOf" srcId="{7596D49A-78D6-473E-93A6-997715D73F0F}" destId="{796CE6E3-FDA6-46CE-B102-3BFFB8BA31A3}" srcOrd="1" destOrd="0" presId="urn:microsoft.com/office/officeart/2005/8/layout/pyramid1"/>
    <dgm:cxn modelId="{3358F67A-D97C-4273-B78F-23A32B50D521}" type="presParOf" srcId="{7596D49A-78D6-473E-93A6-997715D73F0F}" destId="{3FCE3E19-8368-4BD3-8ACC-D820D3116682}" srcOrd="2" destOrd="0" presId="urn:microsoft.com/office/officeart/2005/8/layout/pyramid1"/>
    <dgm:cxn modelId="{829D18B7-B223-4337-95CE-3D03A181356B}" type="presParOf" srcId="{7596D49A-78D6-473E-93A6-997715D73F0F}" destId="{CD670A6A-4645-4618-93A3-B712F2664BD7}" srcOrd="3" destOrd="0" presId="urn:microsoft.com/office/officeart/2005/8/layout/pyramid1"/>
    <dgm:cxn modelId="{A4ACE847-93D9-4762-9520-1546AAE99111}" type="presParOf" srcId="{11F2A969-FB45-4D73-A594-BBC2167F3E10}" destId="{8128B0BA-213C-4997-BD04-ACC57C4C0C6B}" srcOrd="2" destOrd="0" presId="urn:microsoft.com/office/officeart/2005/8/layout/pyramid1"/>
    <dgm:cxn modelId="{4C8C6A9E-67EB-4701-A840-8A2F7D7FA3F8}" type="presParOf" srcId="{8128B0BA-213C-4997-BD04-ACC57C4C0C6B}" destId="{A5826324-CF34-4520-9328-CE40858EB48B}" srcOrd="0" destOrd="0" presId="urn:microsoft.com/office/officeart/2005/8/layout/pyramid1"/>
    <dgm:cxn modelId="{1C95B3FA-E44B-46B0-9C9A-C3037DE98BA3}" type="presParOf" srcId="{8128B0BA-213C-4997-BD04-ACC57C4C0C6B}" destId="{3C1D421C-12A4-493B-9EB2-7EB954330F80}" srcOrd="1" destOrd="0" presId="urn:microsoft.com/office/officeart/2005/8/layout/pyramid1"/>
    <dgm:cxn modelId="{4796F103-B44B-410C-9C98-B7E64534A8CD}" type="presParOf" srcId="{8128B0BA-213C-4997-BD04-ACC57C4C0C6B}" destId="{63DABCA0-FE5F-4A52-B732-05A27C228213}" srcOrd="2" destOrd="0" presId="urn:microsoft.com/office/officeart/2005/8/layout/pyramid1"/>
    <dgm:cxn modelId="{77542BFD-9871-4927-B075-409C24753553}" type="presParOf" srcId="{8128B0BA-213C-4997-BD04-ACC57C4C0C6B}" destId="{05F9E1E9-3DE2-4085-AC9D-E44173C344B5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6D7C47-FD40-4F75-B59F-D4904FFA867F}">
      <dsp:nvSpPr>
        <dsp:cNvPr id="0" name=""/>
        <dsp:cNvSpPr/>
      </dsp:nvSpPr>
      <dsp:spPr>
        <a:xfrm rot="10800000">
          <a:off x="3280623" y="-122512"/>
          <a:ext cx="3070786" cy="1330937"/>
        </a:xfrm>
        <a:prstGeom prst="nonIsoscelesTrapezoid">
          <a:avLst>
            <a:gd name="adj1" fmla="val 0"/>
            <a:gd name="adj2" fmla="val 7265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600" kern="1200" dirty="0" smtClean="0"/>
            <a:t>Havre, bygg, betefiber, veg. olje, mm</a:t>
          </a:r>
          <a:endParaRPr lang="nb-NO" sz="1600" kern="1200" dirty="0"/>
        </a:p>
      </dsp:txBody>
      <dsp:txXfrm rot="10800000">
        <a:off x="3807930" y="-122512"/>
        <a:ext cx="2543479" cy="1330937"/>
      </dsp:txXfrm>
    </dsp:sp>
    <dsp:sp modelId="{6CC6DF13-74F4-4CF1-810F-B99225CDBB7B}">
      <dsp:nvSpPr>
        <dsp:cNvPr id="0" name=""/>
        <dsp:cNvSpPr/>
      </dsp:nvSpPr>
      <dsp:spPr>
        <a:xfrm>
          <a:off x="2327262" y="-13861"/>
          <a:ext cx="1933864" cy="1113634"/>
        </a:xfrm>
        <a:prstGeom prst="trapezoid">
          <a:avLst>
            <a:gd name="adj" fmla="val 72650"/>
          </a:avLst>
        </a:prstGeom>
        <a:gradFill rotWithShape="0">
          <a:gsLst>
            <a:gs pos="72000">
              <a:srgbClr val="FFFF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Energi-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balanse</a:t>
          </a:r>
          <a:endParaRPr lang="nb-NO" sz="1800" kern="1200" dirty="0"/>
        </a:p>
      </dsp:txBody>
      <dsp:txXfrm>
        <a:off x="2327262" y="-13861"/>
        <a:ext cx="1933864" cy="1113634"/>
      </dsp:txXfrm>
    </dsp:sp>
    <dsp:sp modelId="{4875B341-91C1-4895-B684-2D64D6D70A0B}">
      <dsp:nvSpPr>
        <dsp:cNvPr id="0" name=""/>
        <dsp:cNvSpPr/>
      </dsp:nvSpPr>
      <dsp:spPr>
        <a:xfrm rot="10800000">
          <a:off x="3992665" y="1156171"/>
          <a:ext cx="2651871" cy="946163"/>
        </a:xfrm>
        <a:prstGeom prst="nonIsoscelesTrapezoid">
          <a:avLst>
            <a:gd name="adj1" fmla="val 0"/>
            <a:gd name="adj2" fmla="val 7265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600" kern="1200" baseline="0" dirty="0" smtClean="0"/>
            <a:t>Kraftfôrblanding</a:t>
          </a:r>
          <a:r>
            <a:rPr lang="nb-NO" sz="4230" kern="1200" baseline="0" dirty="0" smtClean="0"/>
            <a:t> </a:t>
          </a:r>
          <a:endParaRPr lang="nb-NO" sz="4230" kern="1200" baseline="0" dirty="0"/>
        </a:p>
      </dsp:txBody>
      <dsp:txXfrm rot="10800000">
        <a:off x="4542443" y="1156171"/>
        <a:ext cx="2102093" cy="946163"/>
      </dsp:txXfrm>
    </dsp:sp>
    <dsp:sp modelId="{3FCE3E19-8368-4BD3-8ACC-D820D3116682}">
      <dsp:nvSpPr>
        <dsp:cNvPr id="0" name=""/>
        <dsp:cNvSpPr/>
      </dsp:nvSpPr>
      <dsp:spPr>
        <a:xfrm>
          <a:off x="1360330" y="1165108"/>
          <a:ext cx="3867728" cy="1417567"/>
        </a:xfrm>
        <a:prstGeom prst="trapezoid">
          <a:avLst>
            <a:gd name="adj" fmla="val 72650"/>
          </a:avLst>
        </a:prstGeom>
        <a:gradFill rotWithShape="0">
          <a:gsLst>
            <a:gs pos="72000">
              <a:srgbClr val="FFC0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Kraftfôr,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opp til 0,5 % av KV</a:t>
          </a:r>
          <a:endParaRPr lang="nb-NO" sz="1800" kern="1200" dirty="0"/>
        </a:p>
      </dsp:txBody>
      <dsp:txXfrm>
        <a:off x="2037182" y="1165108"/>
        <a:ext cx="2514023" cy="1417567"/>
      </dsp:txXfrm>
    </dsp:sp>
    <dsp:sp modelId="{A5826324-CF34-4520-9328-CE40858EB48B}">
      <dsp:nvSpPr>
        <dsp:cNvPr id="0" name=""/>
        <dsp:cNvSpPr/>
      </dsp:nvSpPr>
      <dsp:spPr>
        <a:xfrm rot="10800000">
          <a:off x="5148478" y="2510533"/>
          <a:ext cx="2123499" cy="1330937"/>
        </a:xfrm>
        <a:prstGeom prst="nonIsoscelesTrapezoid">
          <a:avLst>
            <a:gd name="adj1" fmla="val 0"/>
            <a:gd name="adj2" fmla="val 7265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600" kern="1200" dirty="0" smtClean="0"/>
            <a:t>Høy, ensilasje, gras</a:t>
          </a:r>
          <a:endParaRPr lang="nb-NO" sz="1600" kern="1200" dirty="0"/>
        </a:p>
      </dsp:txBody>
      <dsp:txXfrm rot="10800000">
        <a:off x="5703855" y="2510533"/>
        <a:ext cx="1568122" cy="1330937"/>
      </dsp:txXfrm>
    </dsp:sp>
    <dsp:sp modelId="{63DABCA0-FE5F-4A52-B732-05A27C228213}">
      <dsp:nvSpPr>
        <dsp:cNvPr id="0" name=""/>
        <dsp:cNvSpPr/>
      </dsp:nvSpPr>
      <dsp:spPr>
        <a:xfrm>
          <a:off x="400708" y="2294335"/>
          <a:ext cx="5801592" cy="1820988"/>
        </a:xfrm>
        <a:prstGeom prst="trapezoid">
          <a:avLst>
            <a:gd name="adj" fmla="val 72650"/>
          </a:avLst>
        </a:prstGeom>
        <a:gradFill rotWithShape="0">
          <a:gsLst>
            <a:gs pos="72000">
              <a:srgbClr val="92D05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Grovfôr TS, min. 1,5 % av KV </a:t>
          </a:r>
          <a:endParaRPr lang="nb-NO" sz="1800" kern="1200" dirty="0"/>
        </a:p>
      </dsp:txBody>
      <dsp:txXfrm>
        <a:off x="1415987" y="2294335"/>
        <a:ext cx="3771034" cy="18209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99444-CA05-0F4A-89AA-C61603B425E7}" type="datetimeFigureOut">
              <a:t>13-11-22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A8C20-4D58-F841-A62B-A38320AC6BAC}" type="slidenum"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624B0-EC2C-4D35-967B-1E4FDB6B6657}" type="datetimeFigureOut">
              <a:rPr lang="nb-NO" smtClean="0"/>
              <a:pPr/>
              <a:t>13-11-22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0D59-4870-48DB-82AE-CF20CF2BD914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441776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Dette er notater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20D59-4870-48DB-82AE-CF20CF2BD914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2637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2294-C2B7-4243-A1D7-B00FCF513AAE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5545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614BB-3D78-D84C-877C-9DCEE4B22DE4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8962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F518-4A29-154D-990A-A1CBB89A31F5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1564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D9516-995E-D64F-BBC3-8D6172AAC4A6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8903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B2375-2C8A-284F-A0C0-FB56CA5EB20A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90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C5536-2C4E-0F4E-AD84-EC44D1D1D9AA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1764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F5AE8-D14E-F64C-A782-5A081D53A7A8}" type="datetime1">
              <a:t>13-11-22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307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E9DEB-72FB-9D4C-B71A-1A1E92EAAC89}" type="datetime1">
              <a:t>13-11-22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5286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1F49-68D2-2643-8904-01C8DECAE37F}" type="datetime1">
              <a:t>13-11-22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7507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E5ACE-CEB0-B84A-ACFD-3CE1DC02AF46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8353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2B93E-E63B-DB4D-990C-FAB7685CF15D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5696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95401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3775B-AA80-7645-BB73-AF66E4CE5AAD}" type="datetime1">
              <a:t>13-11-22</a:t>
            </a:fld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562600" y="6356350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Utbildningsmaterial Sid </a:t>
            </a:r>
            <a:fld id="{59A652E9-F85A-9645-B96E-99B124FEAFA7}" type="slidenum">
              <a:rPr/>
              <a:pPr/>
              <a:t>‹Nr.›</a:t>
            </a:fld>
            <a:fld id="{F444BA72-A27F-F243-9C86-06566DFD49E1}" type="slidenum">
              <a:rPr/>
              <a:pPr/>
              <a:t>‹Nr.›</a:t>
            </a:fld>
            <a:endParaRPr lang="nb-NO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6172200"/>
            <a:ext cx="4114800" cy="54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k 9"/>
          <p:cNvCxnSpPr/>
          <p:nvPr userDrawn="1"/>
        </p:nvCxnSpPr>
        <p:spPr>
          <a:xfrm>
            <a:off x="381000" y="6172200"/>
            <a:ext cx="8382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1378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72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470025"/>
          </a:xfrm>
        </p:spPr>
        <p:txBody>
          <a:bodyPr/>
          <a:lstStyle/>
          <a:p>
            <a:r>
              <a:rPr lang="nb-NO" dirty="0" smtClean="0"/>
              <a:t>Hestens vedlikeholdsbehov</a:t>
            </a:r>
            <a:endParaRPr lang="nb-NO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609600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28450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04982" y="457200"/>
            <a:ext cx="7772400" cy="3145681"/>
          </a:xfrm>
        </p:spPr>
        <p:txBody>
          <a:bodyPr>
            <a:normAutofit/>
          </a:bodyPr>
          <a:lstStyle/>
          <a:p>
            <a:pPr marL="285750" indent="-285750"/>
            <a:r>
              <a:rPr lang="nb-NO" dirty="0"/>
              <a:t>Demonstrasjon: </a:t>
            </a:r>
            <a:br>
              <a:rPr lang="nb-NO" dirty="0"/>
            </a:b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Hvordan  </a:t>
            </a:r>
            <a:r>
              <a:rPr lang="nb-NO" dirty="0"/>
              <a:t>bruker du PC-Horse til å lage en </a:t>
            </a:r>
            <a:r>
              <a:rPr lang="nb-NO" dirty="0" smtClean="0"/>
              <a:t>rasjon for en </a:t>
            </a:r>
            <a:r>
              <a:rPr lang="nb-NO" dirty="0" err="1" smtClean="0"/>
              <a:t>vedlikeholdshest</a:t>
            </a:r>
            <a:endParaRPr lang="nb-NO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038600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265328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2572" y="955032"/>
            <a:ext cx="4612828" cy="4836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5308848" y="1412776"/>
            <a:ext cx="3301752" cy="32932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dirty="0" smtClean="0"/>
              <a:t>Kjønn: Hoppe</a:t>
            </a:r>
          </a:p>
          <a:p>
            <a:r>
              <a:rPr lang="nb-NO" sz="1600" dirty="0" smtClean="0"/>
              <a:t>Alder: 5 år</a:t>
            </a:r>
          </a:p>
          <a:p>
            <a:r>
              <a:rPr lang="nb-NO" sz="1600" dirty="0" smtClean="0"/>
              <a:t>Kroppsvekt: 470 kg</a:t>
            </a:r>
          </a:p>
          <a:p>
            <a:r>
              <a:rPr lang="nb-NO" sz="1600" dirty="0" err="1" smtClean="0"/>
              <a:t>Blodstype</a:t>
            </a:r>
            <a:r>
              <a:rPr lang="nb-NO" sz="1600" dirty="0" smtClean="0"/>
              <a:t>: </a:t>
            </a:r>
            <a:r>
              <a:rPr lang="nb-NO" sz="1600" dirty="0" err="1" smtClean="0"/>
              <a:t>Kaldblodshest</a:t>
            </a:r>
            <a:endParaRPr lang="nb-NO" sz="1600" dirty="0" smtClean="0"/>
          </a:p>
          <a:p>
            <a:r>
              <a:rPr lang="nb-NO" sz="1600" dirty="0" smtClean="0"/>
              <a:t>Hestetype: Vedlikehold</a:t>
            </a:r>
          </a:p>
          <a:p>
            <a:endParaRPr lang="nb-NO" sz="1600" b="1" i="1" dirty="0" smtClean="0"/>
          </a:p>
          <a:p>
            <a:r>
              <a:rPr lang="nb-NO" sz="1600" b="1" i="1" dirty="0" smtClean="0"/>
              <a:t>Kommentar: </a:t>
            </a:r>
          </a:p>
          <a:p>
            <a:endParaRPr lang="nb-NO" sz="1600" b="1" i="1" dirty="0" smtClean="0"/>
          </a:p>
          <a:p>
            <a:r>
              <a:rPr lang="nb-NO" sz="1600" b="1" i="1" dirty="0" smtClean="0"/>
              <a:t>Mia går mye ute og vi har derfor krysset av for Aktiv hest (utegang). Dette gjør at energibehovet til vedlikehold økes </a:t>
            </a:r>
            <a:r>
              <a:rPr lang="nb-NO" sz="1600" b="1" i="1" dirty="0" err="1" smtClean="0"/>
              <a:t>ca</a:t>
            </a:r>
            <a:r>
              <a:rPr lang="nb-NO" sz="1600" b="1" i="1" dirty="0" smtClean="0"/>
              <a:t> 10%.</a:t>
            </a:r>
          </a:p>
          <a:p>
            <a:r>
              <a:rPr lang="nb-NO" sz="1600" b="1" i="1" dirty="0" smtClean="0"/>
              <a:t> </a:t>
            </a:r>
            <a:endParaRPr lang="nb-NO" sz="1600" b="1" i="1" dirty="0"/>
          </a:p>
        </p:txBody>
      </p: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sv-SE"/>
              <a:t>Fjordhesten Mia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430705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052245" y="1752600"/>
            <a:ext cx="2786955" cy="30963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 smtClean="0"/>
              <a:t>Når næringsbehovet til hesten er beregnet er det opp til oss å sette sammen en daglig fôrrasjon som:</a:t>
            </a:r>
          </a:p>
          <a:p>
            <a:pPr>
              <a:buFont typeface="+mj-lt"/>
              <a:buAutoNum type="arabicPeriod"/>
            </a:pPr>
            <a:r>
              <a:rPr lang="nb-NO" sz="1600" dirty="0" smtClean="0"/>
              <a:t>Dekker næringsbehovet best mulig.</a:t>
            </a:r>
          </a:p>
          <a:p>
            <a:pPr>
              <a:buFont typeface="+mj-lt"/>
              <a:buAutoNum type="arabicPeriod"/>
            </a:pPr>
            <a:r>
              <a:rPr lang="nb-NO" sz="1600" dirty="0" smtClean="0"/>
              <a:t>Tilfredsstiller hestens behov for grovfôr i rasjonen. Det vil si nok tyggetid og sysselsetting.</a:t>
            </a:r>
            <a:endParaRPr lang="nb-NO" sz="1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5648325" cy="426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ubrik 5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63562"/>
          </a:xfrm>
        </p:spPr>
        <p:txBody>
          <a:bodyPr>
            <a:normAutofit fontScale="90000"/>
          </a:bodyPr>
          <a:lstStyle/>
          <a:p>
            <a:pPr rtl="0" eaLnBrk="1" latinLnBrk="0" hangingPunct="1"/>
            <a:r>
              <a:rPr lang="nb-NO" sz="3200" b="1" kern="120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Her er næringsbehovet til Mia beregnet</a:t>
            </a:r>
          </a:p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952286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133600"/>
            <a:ext cx="6905517" cy="3081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4267200" y="1066800"/>
            <a:ext cx="2952328" cy="8617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dirty="0" smtClean="0"/>
              <a:t>Vi skal nå velge fôr til Mia.</a:t>
            </a:r>
          </a:p>
          <a:p>
            <a:r>
              <a:rPr lang="nb-NO" sz="1600" dirty="0" smtClean="0"/>
              <a:t>Da starter vi alltid med grovfôret! </a:t>
            </a:r>
          </a:p>
          <a:p>
            <a:endParaRPr lang="nb-NO" dirty="0"/>
          </a:p>
        </p:txBody>
      </p:sp>
      <p:cxnSp>
        <p:nvCxnSpPr>
          <p:cNvPr id="7" name="Rett pil 6"/>
          <p:cNvCxnSpPr/>
          <p:nvPr/>
        </p:nvCxnSpPr>
        <p:spPr>
          <a:xfrm rot="10800000" flipV="1">
            <a:off x="3124200" y="1447800"/>
            <a:ext cx="990600" cy="6858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tt pil 6"/>
          <p:cNvCxnSpPr/>
          <p:nvPr/>
        </p:nvCxnSpPr>
        <p:spPr>
          <a:xfrm>
            <a:off x="2819400" y="2514600"/>
            <a:ext cx="2209800" cy="1143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ubrik 1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Start </a:t>
            </a:r>
            <a:r>
              <a:rPr lang="sv-SE" dirty="0"/>
              <a:t>med </a:t>
            </a:r>
            <a:r>
              <a:rPr lang="sv-SE" dirty="0" err="1"/>
              <a:t>grovfôret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89496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2986439" cy="431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3810000" y="1676400"/>
            <a:ext cx="4661520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Da får du opp </a:t>
            </a:r>
            <a:r>
              <a:rPr lang="nb-NO" b="1" dirty="0" smtClean="0"/>
              <a:t>Egne fôr </a:t>
            </a:r>
            <a:r>
              <a:rPr lang="nb-NO" dirty="0" smtClean="0"/>
              <a:t>som er merket med stjerne dersom du har lagt inn egne grovfôranalyser.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 tillegg får du en rekke ferdig innlagte standardfôr.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Velg et grovfôr og se hvor godt det passer i fôrplanen til Mia.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Du kan velge flere alternativer og se hvordan fôrplanen blir når grovfôrets kvalitet endres.</a:t>
            </a:r>
            <a:endParaRPr lang="nb-NO" dirty="0"/>
          </a:p>
        </p:txBody>
      </p:sp>
      <p:sp>
        <p:nvSpPr>
          <p:cNvPr id="7" name="Rubrik 6"/>
          <p:cNvSpPr>
            <a:spLocks noGrp="1"/>
          </p:cNvSpPr>
          <p:nvPr>
            <p:ph type="title" idx="4294967295"/>
          </p:nvPr>
        </p:nvSpPr>
        <p:spPr>
          <a:xfrm>
            <a:off x="609600" y="304800"/>
            <a:ext cx="8229600" cy="1173162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sv-SE" sz="3200" b="1" kern="120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Gå </a:t>
            </a:r>
            <a:r>
              <a:rPr lang="sv-SE" sz="3200" b="1" kern="1200" dirty="0" err="1">
                <a:solidFill>
                  <a:schemeClr val="tx1"/>
                </a:solidFill>
                <a:latin typeface="Calibri"/>
                <a:ea typeface="+mn-ea"/>
                <a:cs typeface="+mn-cs"/>
              </a:rPr>
              <a:t>til</a:t>
            </a:r>
            <a:r>
              <a:rPr lang="sv-SE" sz="3200" b="1" kern="120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</a:t>
            </a:r>
            <a:r>
              <a:rPr lang="sv-SE" sz="3200" b="1" kern="1200" dirty="0" err="1">
                <a:solidFill>
                  <a:schemeClr val="tx1"/>
                </a:solidFill>
                <a:latin typeface="Calibri"/>
                <a:ea typeface="+mn-ea"/>
                <a:cs typeface="+mn-cs"/>
              </a:rPr>
              <a:t>fôrlista</a:t>
            </a:r>
            <a:r>
              <a:rPr lang="sv-SE" sz="3200" b="1" kern="120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</a:t>
            </a:r>
            <a:r>
              <a:rPr lang="sv-SE" sz="3200" b="1" kern="1200" dirty="0" err="1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til</a:t>
            </a:r>
            <a:r>
              <a:rPr lang="sv-SE" sz="3200" b="1" kern="1200" dirty="0" smtClean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</a:t>
            </a:r>
            <a:r>
              <a:rPr lang="sv-SE" sz="3200" b="1" kern="120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den aktuelle stallen </a:t>
            </a:r>
            <a:endParaRPr lang="sv-SE" dirty="0"/>
          </a:p>
          <a:p>
            <a:pPr rtl="0" eaLnBrk="1" latinLnBrk="0" hangingPunct="1"/>
            <a:r>
              <a:rPr lang="sv-SE" sz="3200" b="1" kern="1200" dirty="0" err="1">
                <a:solidFill>
                  <a:schemeClr val="tx1"/>
                </a:solidFill>
                <a:latin typeface="Calibri"/>
                <a:ea typeface="+mn-ea"/>
                <a:cs typeface="+mn-cs"/>
              </a:rPr>
              <a:t>og</a:t>
            </a:r>
            <a:r>
              <a:rPr lang="sv-SE" sz="3200" b="1" kern="120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 </a:t>
            </a:r>
            <a:r>
              <a:rPr lang="sv-SE" sz="3200" b="1" kern="1200" dirty="0" err="1">
                <a:solidFill>
                  <a:schemeClr val="tx1"/>
                </a:solidFill>
                <a:latin typeface="Calibri"/>
                <a:ea typeface="+mn-ea"/>
                <a:cs typeface="+mn-cs"/>
              </a:rPr>
              <a:t>velg</a:t>
            </a:r>
            <a:r>
              <a:rPr lang="sv-SE" sz="3200" b="1" kern="120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 </a:t>
            </a:r>
            <a:r>
              <a:rPr lang="sv-SE" sz="3200" b="1" kern="1200" dirty="0" err="1">
                <a:solidFill>
                  <a:schemeClr val="tx1"/>
                </a:solidFill>
                <a:latin typeface="Calibri"/>
                <a:ea typeface="+mn-ea"/>
                <a:cs typeface="+mn-cs"/>
              </a:rPr>
              <a:t>Grovfôr</a:t>
            </a:r>
            <a:r>
              <a:rPr lang="sv-SE" sz="3200" b="1" kern="1200" dirty="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.</a:t>
            </a:r>
            <a:endParaRPr lang="sv-SE" dirty="0"/>
          </a:p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395752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19200"/>
            <a:ext cx="6009128" cy="4282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6477000" y="457200"/>
            <a:ext cx="2362200" cy="55091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Vi har  valgt høy av H2 kvalitet og ser da at 8 kg høy vil dekke vedlikeholds-behovet for energi (</a:t>
            </a:r>
            <a:r>
              <a:rPr lang="nb-NO" sz="1400" dirty="0" err="1" smtClean="0"/>
              <a:t>FEh</a:t>
            </a:r>
            <a:r>
              <a:rPr lang="nb-NO" sz="1400" dirty="0" smtClean="0"/>
              <a:t>).</a:t>
            </a:r>
          </a:p>
          <a:p>
            <a:endParaRPr lang="nb-NO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Denne mengden høy tilsvarer 1,7 kg  høy per 100 kg kroppsvekt.</a:t>
            </a:r>
          </a:p>
          <a:p>
            <a:endParaRPr lang="nb-NO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Dersom høyet har et tørrstoffinnhold på 85% vil det tilsvare: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8x0,85/4,7 = 1,45 kg grovfôrtørrstoff per 100 kg kroppsvekt.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I tillegg til høyet må vi gi </a:t>
            </a:r>
            <a:r>
              <a:rPr lang="nb-NO" sz="1400" dirty="0" err="1" smtClean="0"/>
              <a:t>multi</a:t>
            </a:r>
            <a:r>
              <a:rPr lang="nb-NO" sz="1400" dirty="0" smtClean="0"/>
              <a:t>-tilskudd for å dekke behovene for mineraler og vitaminer.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Mia har også behov for litt salt.</a:t>
            </a:r>
            <a:endParaRPr lang="nb-NO" sz="1400" dirty="0"/>
          </a:p>
          <a:p>
            <a:endParaRPr lang="nb-NO" sz="16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9878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6324600" y="1143000"/>
            <a:ext cx="2446040" cy="42780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b="1" dirty="0" smtClean="0"/>
              <a:t>I dette eksempelet har vi valgt høy av H4 kvalitet.</a:t>
            </a:r>
          </a:p>
          <a:p>
            <a:endParaRPr lang="nb-NO" sz="1600" b="1" dirty="0" smtClean="0"/>
          </a:p>
          <a:p>
            <a:r>
              <a:rPr lang="nb-NO" sz="1600" dirty="0" smtClean="0"/>
              <a:t>Det vil si at høyet inneholder mindre energi enn H2 høyet i forrige eksempel.</a:t>
            </a:r>
          </a:p>
          <a:p>
            <a:endParaRPr lang="nb-NO" sz="1600" dirty="0"/>
          </a:p>
          <a:p>
            <a:r>
              <a:rPr lang="nb-NO" sz="1600" dirty="0" smtClean="0"/>
              <a:t>Når vi gir 8 kg av denne høykvaliteten ser vi at vi må supplere rasjonen med </a:t>
            </a:r>
            <a:r>
              <a:rPr lang="nb-NO" sz="1600" dirty="0" err="1" smtClean="0"/>
              <a:t>ca</a:t>
            </a:r>
            <a:r>
              <a:rPr lang="nb-NO" sz="1600" dirty="0" smtClean="0"/>
              <a:t> 1 kg kraftfôr. </a:t>
            </a:r>
          </a:p>
          <a:p>
            <a:endParaRPr lang="nb-NO" sz="1600" dirty="0"/>
          </a:p>
          <a:p>
            <a:r>
              <a:rPr lang="nb-NO" sz="1600" dirty="0" smtClean="0"/>
              <a:t>Siden kraftfôret er tilsatt vitaminer og mineraler kan vi da redusere mengden </a:t>
            </a:r>
            <a:r>
              <a:rPr lang="nb-NO" sz="1600" dirty="0" err="1" smtClean="0"/>
              <a:t>multi</a:t>
            </a:r>
            <a:r>
              <a:rPr lang="nb-NO" sz="1600" dirty="0" smtClean="0"/>
              <a:t>-tilskudd og salt.</a:t>
            </a:r>
            <a:endParaRPr lang="nb-NO" sz="1600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5603589" cy="3977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56438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5375126" cy="377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6096000" y="914400"/>
            <a:ext cx="2505472" cy="45550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b="1" dirty="0" smtClean="0"/>
              <a:t>I dette eksempelet har vi valgt </a:t>
            </a:r>
            <a:r>
              <a:rPr lang="nb-NO" sz="1600" b="1" dirty="0" err="1" smtClean="0"/>
              <a:t>Høysilasje</a:t>
            </a:r>
            <a:r>
              <a:rPr lang="nb-NO" sz="1600" b="1" dirty="0" smtClean="0"/>
              <a:t> H2, 70% tørrstoff.</a:t>
            </a:r>
          </a:p>
          <a:p>
            <a:endParaRPr lang="nb-NO" sz="1600" dirty="0"/>
          </a:p>
          <a:p>
            <a:r>
              <a:rPr lang="nb-NO" sz="1600" dirty="0" smtClean="0"/>
              <a:t>Vi ser da at vi må gi 10 kg </a:t>
            </a:r>
            <a:r>
              <a:rPr lang="nb-NO" sz="1600" dirty="0" err="1" smtClean="0"/>
              <a:t>høysilasje</a:t>
            </a:r>
            <a:r>
              <a:rPr lang="nb-NO" sz="1600" dirty="0" smtClean="0"/>
              <a:t> for å dekke energibehovet til Mia. </a:t>
            </a:r>
          </a:p>
          <a:p>
            <a:endParaRPr lang="nb-NO" sz="1600" dirty="0"/>
          </a:p>
          <a:p>
            <a:r>
              <a:rPr lang="nb-NO" sz="1600" dirty="0" smtClean="0"/>
              <a:t>Mengden grovfôrtørrstoff per 100 kg kroppsvekt er i denne rasjonen:</a:t>
            </a:r>
          </a:p>
          <a:p>
            <a:r>
              <a:rPr lang="nb-NO" sz="1600" dirty="0" smtClean="0"/>
              <a:t>10 kg x 0,7/4,7 = 1,5 kg</a:t>
            </a:r>
          </a:p>
          <a:p>
            <a:endParaRPr lang="nb-NO" sz="1600" dirty="0"/>
          </a:p>
          <a:p>
            <a:r>
              <a:rPr lang="nb-NO" sz="1600" dirty="0" smtClean="0"/>
              <a:t>Mengde av </a:t>
            </a:r>
            <a:r>
              <a:rPr lang="nb-NO" sz="1600" dirty="0" err="1" smtClean="0"/>
              <a:t>multi</a:t>
            </a:r>
            <a:r>
              <a:rPr lang="nb-NO" sz="1600" dirty="0" smtClean="0"/>
              <a:t>-tilskudd og salt blir samme som i rasjonen med høy av H2 kvalitet.</a:t>
            </a:r>
          </a:p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684975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7772400" cy="990600"/>
          </a:xfrm>
        </p:spPr>
        <p:txBody>
          <a:bodyPr>
            <a:noAutofit/>
          </a:bodyPr>
          <a:lstStyle/>
          <a:p>
            <a:r>
              <a:rPr lang="nb-NO" sz="2400" dirty="0" smtClean="0"/>
              <a:t>Praktisk øvelse: </a:t>
            </a:r>
            <a:br>
              <a:rPr lang="nb-NO" sz="2400" dirty="0" smtClean="0"/>
            </a:br>
            <a:r>
              <a:rPr lang="nb-NO" sz="2400" dirty="0" smtClean="0"/>
              <a:t>Lag </a:t>
            </a:r>
            <a:r>
              <a:rPr lang="nb-NO" sz="2400" dirty="0"/>
              <a:t>rasjoner til din egen hest som «</a:t>
            </a:r>
            <a:r>
              <a:rPr lang="nb-NO" sz="2400" dirty="0" err="1"/>
              <a:t>vedlikeholdshest</a:t>
            </a:r>
            <a:r>
              <a:rPr lang="nb-NO" sz="3200" dirty="0" smtClean="0"/>
              <a:t>» </a:t>
            </a:r>
            <a:r>
              <a:rPr lang="nb-NO" sz="3200" dirty="0"/>
              <a:t/>
            </a:r>
            <a:br>
              <a:rPr lang="nb-NO" sz="3200" dirty="0"/>
            </a:br>
            <a:endParaRPr lang="nb-NO" sz="3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38600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Sylinder 2"/>
          <p:cNvSpPr txBox="1"/>
          <p:nvPr/>
        </p:nvSpPr>
        <p:spPr>
          <a:xfrm>
            <a:off x="683568" y="1752600"/>
            <a:ext cx="6912768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Vei hesten eller beregn vekten i PC-Horse utfra brystmålet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Ta utgangspunkt i ditt eget grovfôr, gjerne ved hjelp av en </a:t>
            </a:r>
            <a:r>
              <a:rPr lang="nb-NO" dirty="0" err="1" smtClean="0"/>
              <a:t>fôranalyse</a:t>
            </a: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Velg eventuelt ekstra aktivitet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Hvordan stemmer den beregnede fôrplanen med de fôrmengder du gir daglig?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433817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524000"/>
            <a:ext cx="4544025" cy="3688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Sylinder 1"/>
          <p:cNvSpPr txBox="1"/>
          <p:nvPr/>
        </p:nvSpPr>
        <p:spPr>
          <a:xfrm>
            <a:off x="323528" y="1916832"/>
            <a:ext cx="35283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  <a:p>
            <a:r>
              <a:rPr lang="nb-NO" dirty="0" smtClean="0"/>
              <a:t>Beregn behov og sett opp </a:t>
            </a:r>
            <a:r>
              <a:rPr lang="nb-NO" dirty="0" err="1" smtClean="0"/>
              <a:t>fôrplaner</a:t>
            </a:r>
            <a:r>
              <a:rPr lang="nb-NO" dirty="0" smtClean="0"/>
              <a:t> til hester av ulik type/rase og kjønn.</a:t>
            </a:r>
          </a:p>
          <a:p>
            <a:endParaRPr lang="nb-NO" dirty="0"/>
          </a:p>
          <a:p>
            <a:r>
              <a:rPr lang="nb-NO" dirty="0" smtClean="0"/>
              <a:t>Lag rasjoner med ulike grovfôrtyper og kvaliteter.</a:t>
            </a:r>
          </a:p>
          <a:p>
            <a:endParaRPr lang="nb-NO" dirty="0"/>
          </a:p>
          <a:p>
            <a:r>
              <a:rPr lang="nb-NO" dirty="0" smtClean="0"/>
              <a:t>Følg med slik at hesten alltid får nok grovfôr regnet som tørrstoff (TS).</a:t>
            </a:r>
          </a:p>
          <a:p>
            <a:endParaRPr lang="nb-NO" dirty="0"/>
          </a:p>
          <a:p>
            <a:endParaRPr lang="nb-NO" dirty="0"/>
          </a:p>
        </p:txBody>
      </p:sp>
      <p:sp>
        <p:nvSpPr>
          <p:cNvPr id="7" name="Rubrik 6"/>
          <p:cNvSpPr>
            <a:spLocks noGrp="1"/>
          </p:cNvSpPr>
          <p:nvPr>
            <p:ph type="title" idx="4294967295"/>
          </p:nvPr>
        </p:nvSpPr>
        <p:spPr>
          <a:xfrm>
            <a:off x="381000" y="381000"/>
            <a:ext cx="8153400" cy="685800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sv-SE" sz="3200" b="1" kern="1200">
                <a:solidFill>
                  <a:schemeClr val="tx1"/>
                </a:solidFill>
                <a:latin typeface="Calibri"/>
                <a:ea typeface="+mn-ea"/>
                <a:cs typeface="+mn-cs"/>
              </a:rPr>
              <a:t>Videre arbeid med vedlikeholdsbehovet.</a:t>
            </a:r>
            <a:endParaRPr lang="sv-SE"/>
          </a:p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1648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114800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685800" y="1143000"/>
            <a:ext cx="73448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For å forstå hvordan du beregner fôrmengdene til unghester, sportshester og alle andre typer hester er det nødvendig å lære hva hesten trenger av energi og næringsstoffer «bare for å overleve fra dag til dag».  </a:t>
            </a:r>
          </a:p>
          <a:p>
            <a:r>
              <a:rPr lang="nb-NO" dirty="0" smtClean="0"/>
              <a:t>Det er dette vi kaller vedlikeholdsbehovet!</a:t>
            </a:r>
          </a:p>
          <a:p>
            <a:endParaRPr lang="nb-NO" dirty="0"/>
          </a:p>
          <a:p>
            <a:r>
              <a:rPr lang="nb-NO" dirty="0" smtClean="0"/>
              <a:t>Denne leksjonen har tre deler:</a:t>
            </a:r>
          </a:p>
          <a:p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Teoridel: Hvordan vedlikeholdsbehovet beregnes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Demonstrasjon: Hvordan  bruker du PC-Horse til å lage en rasjon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Praksis: Lag rasjoner til din egen hest som «</a:t>
            </a:r>
            <a:r>
              <a:rPr lang="nb-NO" dirty="0" err="1" smtClean="0"/>
              <a:t>vedlikeholdshest</a:t>
            </a:r>
            <a:r>
              <a:rPr lang="nb-NO" dirty="0" smtClean="0"/>
              <a:t>» </a:t>
            </a:r>
          </a:p>
          <a:p>
            <a:endParaRPr lang="nb-NO" dirty="0"/>
          </a:p>
        </p:txBody>
      </p:sp>
      <p:sp>
        <p:nvSpPr>
          <p:cNvPr id="5" name="Rubrik 4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sv-SE" dirty="0" err="1" smtClean="0"/>
              <a:t>Vedlikeholdsbehovet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273990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Egne bilder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Legg gerne til egne bilder og leksjoner…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20</a:t>
            </a:fld>
            <a:endParaRPr lang="nb-NO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68703"/>
          </a:xfrm>
        </p:spPr>
        <p:txBody>
          <a:bodyPr>
            <a:normAutofit/>
          </a:bodyPr>
          <a:lstStyle/>
          <a:p>
            <a:r>
              <a:rPr lang="nb-NO" sz="4000" dirty="0" smtClean="0"/>
              <a:t>Læringsmål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62000" y="1447800"/>
            <a:ext cx="7620000" cy="4343400"/>
          </a:xfrm>
        </p:spPr>
        <p:txBody>
          <a:bodyPr>
            <a:normAutofit/>
          </a:bodyPr>
          <a:lstStyle/>
          <a:p>
            <a:endParaRPr lang="nb-NO" sz="2400" dirty="0" smtClean="0"/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skal forstå  hva som menes med uttrykket «vedlikeholdsbehov»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skal kunne  beregne vedlikeholdsbehovet for energi og protein (fordøyelig </a:t>
            </a:r>
            <a:r>
              <a:rPr lang="nb-NO" sz="2000" dirty="0" err="1" smtClean="0"/>
              <a:t>råprotein</a:t>
            </a:r>
            <a:r>
              <a:rPr lang="nb-NO" sz="2000" dirty="0" smtClean="0"/>
              <a:t>) til hester av forskjellig type og kjønn.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skal kunne sette opp gode fôrrasjoner til hester  på vedlikehold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skal kunne vurdere bruk av ulike kvaliteter grovfôr til hester på vedlikehold</a:t>
            </a:r>
          </a:p>
          <a:p>
            <a:pPr marL="457200" indent="-457200">
              <a:buFont typeface="Wingdings" charset="2"/>
              <a:buAutoNum type="arabicPlain"/>
            </a:pPr>
            <a:r>
              <a:rPr lang="nb-NO" sz="2000" dirty="0" smtClean="0"/>
              <a:t>Du skal kunne supplere grovfôret i rasjonen med kraftfôr eller </a:t>
            </a:r>
            <a:r>
              <a:rPr lang="nb-NO" sz="2000" dirty="0" err="1" smtClean="0"/>
              <a:t>tilskuddsfôr</a:t>
            </a:r>
            <a:r>
              <a:rPr lang="nb-NO" sz="2000" dirty="0" smtClean="0"/>
              <a:t> slik at hestens næringsbehov dekkes best mulig</a:t>
            </a:r>
          </a:p>
          <a:p>
            <a:endParaRPr lang="nb-NO" sz="24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172025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Enheter for energi og protein</a:t>
            </a:r>
            <a:endParaRPr lang="nb-NO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343400"/>
            <a:ext cx="27051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Sylinder 2"/>
          <p:cNvSpPr txBox="1"/>
          <p:nvPr/>
        </p:nvSpPr>
        <p:spPr>
          <a:xfrm>
            <a:off x="609600" y="1219201"/>
            <a:ext cx="77476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Hesten trenger energi for å vedlikeholde kroppen og gjennomføre sine daglige aktiviteter. </a:t>
            </a:r>
          </a:p>
          <a:p>
            <a:endParaRPr lang="nb-NO" dirty="0" smtClean="0"/>
          </a:p>
          <a:p>
            <a:r>
              <a:rPr lang="nb-NO" b="1" dirty="0" smtClean="0"/>
              <a:t>I Norge brukes Forenhet Hest (</a:t>
            </a:r>
            <a:r>
              <a:rPr lang="nb-NO" b="1" dirty="0" err="1" smtClean="0"/>
              <a:t>FEh</a:t>
            </a:r>
            <a:r>
              <a:rPr lang="nb-NO" b="1" dirty="0" smtClean="0"/>
              <a:t>) som enheten for energi.</a:t>
            </a:r>
          </a:p>
          <a:p>
            <a:r>
              <a:rPr lang="nb-NO" dirty="0" smtClean="0"/>
              <a:t>I noen land brukes </a:t>
            </a:r>
            <a:r>
              <a:rPr lang="nb-NO" dirty="0" err="1" smtClean="0"/>
              <a:t>Megajoule</a:t>
            </a:r>
            <a:r>
              <a:rPr lang="nb-NO" dirty="0" smtClean="0"/>
              <a:t> (MJ) eller </a:t>
            </a:r>
            <a:r>
              <a:rPr lang="nb-NO" dirty="0" err="1" smtClean="0"/>
              <a:t>Megakalorier</a:t>
            </a:r>
            <a:r>
              <a:rPr lang="nb-NO" dirty="0" smtClean="0"/>
              <a:t> (</a:t>
            </a:r>
            <a:r>
              <a:rPr lang="nb-NO" dirty="0" err="1" smtClean="0"/>
              <a:t>Mcal</a:t>
            </a:r>
            <a:r>
              <a:rPr lang="nb-NO" dirty="0" smtClean="0"/>
              <a:t>).</a:t>
            </a:r>
          </a:p>
          <a:p>
            <a:endParaRPr lang="nb-NO" dirty="0"/>
          </a:p>
          <a:p>
            <a:r>
              <a:rPr lang="nb-NO" dirty="0" smtClean="0"/>
              <a:t>Hesten trenger protein for å erstatte celler som skades og går tapt, for å bygge opp nye vev under vekst og drektighet, og for å lage melk.</a:t>
            </a:r>
          </a:p>
          <a:p>
            <a:endParaRPr lang="nb-NO" dirty="0" smtClean="0"/>
          </a:p>
          <a:p>
            <a:r>
              <a:rPr lang="nb-NO" b="1" dirty="0" smtClean="0"/>
              <a:t>I Norden brukes Fordøyelig </a:t>
            </a:r>
            <a:r>
              <a:rPr lang="nb-NO" b="1" dirty="0" err="1" smtClean="0"/>
              <a:t>råprotein</a:t>
            </a:r>
            <a:r>
              <a:rPr lang="nb-NO" b="1" dirty="0" smtClean="0"/>
              <a:t> som enheten for protein.</a:t>
            </a:r>
          </a:p>
          <a:p>
            <a:r>
              <a:rPr lang="nb-NO" dirty="0" smtClean="0"/>
              <a:t>I noen land brukes  Råprotein.</a:t>
            </a:r>
          </a:p>
          <a:p>
            <a:endParaRPr lang="nb-NO" dirty="0"/>
          </a:p>
          <a:p>
            <a:r>
              <a:rPr lang="nb-NO" dirty="0" smtClean="0"/>
              <a:t>  </a:t>
            </a:r>
            <a:endParaRPr lang="nb-NO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060281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81000"/>
            <a:ext cx="8229600" cy="685800"/>
          </a:xfrm>
        </p:spPr>
        <p:txBody>
          <a:bodyPr>
            <a:normAutofit/>
          </a:bodyPr>
          <a:lstStyle/>
          <a:p>
            <a:r>
              <a:rPr lang="nb-NO" dirty="0" smtClean="0"/>
              <a:t>Hva menes med «Vedlikeholdsbehovet»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7244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nb-NO" sz="2000" dirty="0" smtClean="0"/>
              <a:t>Med vedlikeholdsbehovet mener vi næringsbehovet til en voksen hest som ikke utfører noen form for arbeid eller trening og som ikke er drektig eller produserer melk.</a:t>
            </a:r>
            <a:br>
              <a:rPr lang="nb-NO" sz="2000" dirty="0" smtClean="0"/>
            </a:br>
            <a:endParaRPr lang="nb-NO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000" dirty="0" smtClean="0"/>
              <a:t>Vedlikeholdsbehovet beregnes ut fra hestens </a:t>
            </a:r>
            <a:r>
              <a:rPr lang="nb-NO" sz="2000" b="1" dirty="0" smtClean="0"/>
              <a:t>kroppsvekt, rase/type og kjønn</a:t>
            </a:r>
            <a:r>
              <a:rPr lang="nb-NO" sz="2000" dirty="0" smtClean="0"/>
              <a:t>.</a:t>
            </a:r>
          </a:p>
          <a:p>
            <a:endParaRPr lang="nb-NO" sz="2000" b="1" dirty="0" smtClean="0"/>
          </a:p>
          <a:p>
            <a:pPr lvl="1"/>
            <a:r>
              <a:rPr lang="nb-NO" sz="1600" b="1" dirty="0" smtClean="0"/>
              <a:t>Kroppsvekt </a:t>
            </a:r>
            <a:r>
              <a:rPr lang="nb-NO" sz="1600" dirty="0" smtClean="0"/>
              <a:t>finner du enten ved å veie hesten eller måle brystomfanget til hesten og så beregne kroppsvekt ut fra brystomfanget.</a:t>
            </a:r>
            <a:br>
              <a:rPr lang="nb-NO" sz="1600" dirty="0" smtClean="0"/>
            </a:br>
            <a:endParaRPr lang="nb-NO" sz="1600" dirty="0" smtClean="0"/>
          </a:p>
          <a:p>
            <a:pPr lvl="1"/>
            <a:r>
              <a:rPr lang="nb-NO" sz="1600" b="1" dirty="0" smtClean="0"/>
              <a:t>Rase/type. </a:t>
            </a:r>
            <a:r>
              <a:rPr lang="nb-NO" sz="1600" dirty="0" smtClean="0"/>
              <a:t>Enkelte hestetyper er mer «lettfôra» enn andre. Det betyr at de har et roligere gemytt og derfor trenger noe mindre energi. Ponnier og kaldblodshester regnes oftest å være mer lettfôra enn edlere hester. Husk at det kan være betydelige variasjoner mellom hester innen samme rase.</a:t>
            </a:r>
          </a:p>
          <a:p>
            <a:pPr lvl="1"/>
            <a:endParaRPr lang="nb-NO" sz="1600" dirty="0" smtClean="0"/>
          </a:p>
          <a:p>
            <a:pPr lvl="1"/>
            <a:r>
              <a:rPr lang="nb-NO" sz="1600" b="1" dirty="0" smtClean="0"/>
              <a:t>Kjønn</a:t>
            </a:r>
            <a:r>
              <a:rPr lang="nb-NO" sz="1600" dirty="0" smtClean="0"/>
              <a:t>. Hingster har oftest et høyere vedlikeholdsbehov enn hopper og vallaker. Dette gjelder behovene for </a:t>
            </a:r>
            <a:r>
              <a:rPr lang="nb-NO" sz="1600" b="1" dirty="0" smtClean="0"/>
              <a:t>energi og fordøyelig råprotein</a:t>
            </a:r>
            <a:r>
              <a:rPr lang="nb-NO" sz="1600" b="1" dirty="0"/>
              <a:t> </a:t>
            </a:r>
            <a:r>
              <a:rPr lang="nb-NO" sz="1600" dirty="0" smtClean="0"/>
              <a:t>som vanligvis økes med 10 prosent i forhold til hopper og vallaker.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326967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81000"/>
            <a:ext cx="8229600" cy="1295400"/>
          </a:xfrm>
        </p:spPr>
        <p:txBody>
          <a:bodyPr>
            <a:normAutofit/>
          </a:bodyPr>
          <a:lstStyle/>
          <a:p>
            <a:r>
              <a:rPr lang="nb-NO" dirty="0" smtClean="0"/>
              <a:t>Hvordan uttrykkes vedlikeholdsbehovet for energi?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5536" y="1905000"/>
            <a:ext cx="8229600" cy="3962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sz="2000" dirty="0" smtClean="0"/>
              <a:t>Energibehovet til hester blir oppgitt i Fôrenhet hest (</a:t>
            </a:r>
            <a:r>
              <a:rPr lang="nb-NO" sz="2000" dirty="0" err="1" smtClean="0"/>
              <a:t>FEh</a:t>
            </a:r>
            <a:r>
              <a:rPr lang="nb-NO" sz="2000" dirty="0" smtClean="0"/>
              <a:t>).</a:t>
            </a:r>
          </a:p>
          <a:p>
            <a:pPr>
              <a:buNone/>
            </a:pPr>
            <a:endParaRPr lang="nb-NO" sz="2000" dirty="0" smtClean="0"/>
          </a:p>
          <a:p>
            <a:pPr lvl="1"/>
            <a:r>
              <a:rPr lang="nb-NO" sz="1600" dirty="0" smtClean="0"/>
              <a:t>De fleste korn og kraftfôrblandinger vil ha et energiinnhold på 0,85 – 1,1 </a:t>
            </a:r>
            <a:r>
              <a:rPr lang="nb-NO" sz="1600" dirty="0" err="1" smtClean="0"/>
              <a:t>FEh</a:t>
            </a:r>
            <a:r>
              <a:rPr lang="nb-NO" sz="1600" dirty="0" smtClean="0"/>
              <a:t> per kg.</a:t>
            </a:r>
            <a:endParaRPr lang="nb-NO" sz="1600" dirty="0"/>
          </a:p>
          <a:p>
            <a:pPr lvl="1"/>
            <a:r>
              <a:rPr lang="nb-NO" sz="1600" dirty="0" smtClean="0"/>
              <a:t>Høy, ensilasje, gras og halm kaller vi grovfôr.</a:t>
            </a:r>
          </a:p>
          <a:p>
            <a:pPr lvl="1"/>
            <a:r>
              <a:rPr lang="nb-NO" sz="1600" dirty="0" smtClean="0"/>
              <a:t>Når vi sammenligner energiinnholdet i grovfôr er det viktig at vi sammenligner per kg tørrstoff (</a:t>
            </a:r>
            <a:r>
              <a:rPr lang="nb-NO" sz="1600" dirty="0" err="1" smtClean="0"/>
              <a:t>dvs</a:t>
            </a:r>
            <a:r>
              <a:rPr lang="nb-NO" sz="1600" dirty="0" smtClean="0"/>
              <a:t> per kg helt tørt fôr). Dette fordi vanninnholdet i ensilasje og gras kan variere mye.</a:t>
            </a:r>
          </a:p>
          <a:p>
            <a:pPr lvl="1"/>
            <a:r>
              <a:rPr lang="nb-NO" sz="1600" dirty="0" smtClean="0"/>
              <a:t>Vanlig energiinnhold i grovfôr (unntatt halm) vil være 0,4  til 0,6 </a:t>
            </a:r>
            <a:r>
              <a:rPr lang="nb-NO" sz="1600" dirty="0" err="1" smtClean="0"/>
              <a:t>FEh</a:t>
            </a:r>
            <a:r>
              <a:rPr lang="nb-NO" sz="1600" dirty="0" smtClean="0"/>
              <a:t> per kg tørrstoff (helt tørt fôr), men dette kan variere relativt mye.</a:t>
            </a:r>
          </a:p>
          <a:p>
            <a:pPr lvl="1"/>
            <a:r>
              <a:rPr lang="nb-NO" sz="1600" dirty="0" smtClean="0"/>
              <a:t>Når vi tar grovfôranalyse får vi oppgitt energiinnholdet både per kg fôr og per kg tørrstoff (TS). Ut fra energiinnholdet deles foranalysene inn i klasser som benevnes H1, H2, H3, H4 eller H5. Den beste klassen er H1 og den dårligste er H5.</a:t>
            </a:r>
          </a:p>
          <a:p>
            <a:pPr lvl="1"/>
            <a:endParaRPr lang="nb-NO" sz="1600" dirty="0" smtClean="0"/>
          </a:p>
          <a:p>
            <a:pPr lvl="1"/>
            <a:endParaRPr lang="nb-NO" sz="160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014594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>
            <a:noAutofit/>
          </a:bodyPr>
          <a:lstStyle/>
          <a:p>
            <a:r>
              <a:rPr lang="nb-NO" sz="4000" dirty="0">
                <a:solidFill>
                  <a:prstClr val="black"/>
                </a:solidFill>
              </a:rPr>
              <a:t>Hvordan beregnes vedlikeholdsbehovet for energi?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14800"/>
          </a:xfrm>
        </p:spPr>
        <p:txBody>
          <a:bodyPr>
            <a:normAutofit/>
          </a:bodyPr>
          <a:lstStyle/>
          <a:p>
            <a:r>
              <a:rPr lang="nb-NO" sz="2000" dirty="0" smtClean="0"/>
              <a:t>Vedlikeholdsbehovet for energi til hopper og vallaker beregnes som:</a:t>
            </a:r>
          </a:p>
          <a:p>
            <a:endParaRPr lang="nb-NO" sz="2000" dirty="0" smtClean="0"/>
          </a:p>
          <a:p>
            <a:pPr lvl="1"/>
            <a:r>
              <a:rPr lang="nb-NO" sz="1600" b="1" dirty="0" smtClean="0"/>
              <a:t>O,8 </a:t>
            </a:r>
            <a:r>
              <a:rPr lang="nb-NO" sz="1600" b="1" dirty="0" err="1" smtClean="0"/>
              <a:t>FEh</a:t>
            </a:r>
            <a:r>
              <a:rPr lang="nb-NO" sz="1600" b="1" dirty="0" smtClean="0"/>
              <a:t> per 100 kg kroppsvekt</a:t>
            </a:r>
            <a:endParaRPr lang="nb-NO" sz="1200" b="1" dirty="0" smtClean="0"/>
          </a:p>
          <a:p>
            <a:pPr lvl="1"/>
            <a:r>
              <a:rPr lang="nb-NO" sz="1600" dirty="0" smtClean="0"/>
              <a:t>Dette gjelder de mest lettfôra hestene. Rase/type er da «Uforedla ponnier og kaldblodshester».</a:t>
            </a:r>
            <a:endParaRPr lang="nb-NO" sz="1600" dirty="0"/>
          </a:p>
          <a:p>
            <a:pPr lvl="1"/>
            <a:r>
              <a:rPr lang="nb-NO" sz="1600" dirty="0" smtClean="0"/>
              <a:t>Til varmblodshester og kaldblodstravere økes beregnet vedlikeholdsbehov med 5 prosent. Beregningen blir da </a:t>
            </a:r>
            <a:r>
              <a:rPr lang="nb-NO" sz="1600" b="1" dirty="0" smtClean="0"/>
              <a:t>0,8 </a:t>
            </a:r>
            <a:r>
              <a:rPr lang="nb-NO" sz="1600" b="1" dirty="0" err="1" smtClean="0"/>
              <a:t>FEh</a:t>
            </a:r>
            <a:r>
              <a:rPr lang="nb-NO" sz="1600" b="1" dirty="0" smtClean="0"/>
              <a:t> x 1,05</a:t>
            </a:r>
            <a:r>
              <a:rPr lang="nb-NO" sz="1600" dirty="0" smtClean="0"/>
              <a:t> per 100 kg kroppsvekt.</a:t>
            </a:r>
            <a:endParaRPr lang="nb-NO" sz="1600" dirty="0"/>
          </a:p>
          <a:p>
            <a:pPr lvl="1"/>
            <a:r>
              <a:rPr lang="nb-NO" sz="1600" dirty="0" smtClean="0"/>
              <a:t>Til fullblodshester økes beregnet vedlikeholdsbehov med 10 prosent. Beregningen blir da </a:t>
            </a:r>
            <a:r>
              <a:rPr lang="nb-NO" sz="1600" b="1" dirty="0" smtClean="0"/>
              <a:t>0,8 </a:t>
            </a:r>
            <a:r>
              <a:rPr lang="nb-NO" sz="1600" b="1" dirty="0" err="1" smtClean="0"/>
              <a:t>FEh</a:t>
            </a:r>
            <a:r>
              <a:rPr lang="nb-NO" sz="1600" b="1" dirty="0" smtClean="0"/>
              <a:t> x 1,10 </a:t>
            </a:r>
            <a:r>
              <a:rPr lang="nb-NO" sz="1600" dirty="0" smtClean="0"/>
              <a:t>per 100 kg kroppsvekt.</a:t>
            </a:r>
          </a:p>
          <a:p>
            <a:pPr lvl="1"/>
            <a:r>
              <a:rPr lang="nb-NO" sz="1600" b="1" dirty="0" smtClean="0"/>
              <a:t>Til hingster </a:t>
            </a:r>
            <a:r>
              <a:rPr lang="nb-NO" sz="1600" dirty="0" smtClean="0"/>
              <a:t>beregnes ytterligere 10 prosent ekstra dersom hingsten ikke er veldig rolig. </a:t>
            </a:r>
          </a:p>
          <a:p>
            <a:pPr lvl="1"/>
            <a:endParaRPr lang="nb-NO" sz="1600" dirty="0"/>
          </a:p>
          <a:p>
            <a:pPr lvl="1"/>
            <a:r>
              <a:rPr lang="nb-NO" sz="1600" dirty="0" smtClean="0">
                <a:solidFill>
                  <a:srgbClr val="FF0000"/>
                </a:solidFill>
              </a:rPr>
              <a:t>NB!</a:t>
            </a:r>
            <a:r>
              <a:rPr lang="nb-NO" sz="1600" dirty="0" smtClean="0"/>
              <a:t> Dette er standard beregninger, vi må alltid ta hensyn til at det er forskjeller mellom    individene også innen samme Rase/type  og Kjønn.</a:t>
            </a:r>
            <a:endParaRPr lang="nb-NO" sz="1600" dirty="0"/>
          </a:p>
          <a:p>
            <a:pPr lvl="1"/>
            <a:endParaRPr lang="nb-NO" sz="160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156588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b-NO" sz="4000" dirty="0" smtClean="0"/>
              <a:t>Hvordan beregnes vedlikeholdsbehovet for fordøyelig råprotein?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676400"/>
            <a:ext cx="8229600" cy="5342459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nb-NO" sz="2000" dirty="0" smtClean="0"/>
              <a:t>Vedlikeholdsbehovet for fordøyelig råprotein (</a:t>
            </a:r>
            <a:r>
              <a:rPr lang="nb-NO" sz="2000" dirty="0" err="1" smtClean="0"/>
              <a:t>Ford.råprot</a:t>
            </a:r>
            <a:r>
              <a:rPr lang="nb-NO" sz="2000" dirty="0" smtClean="0"/>
              <a:t>) beregnes som:</a:t>
            </a:r>
          </a:p>
          <a:p>
            <a:pPr lvl="1">
              <a:spcBef>
                <a:spcPts val="0"/>
              </a:spcBef>
              <a:buNone/>
            </a:pPr>
            <a:r>
              <a:rPr lang="nb-NO" b="1" dirty="0" smtClean="0"/>
              <a:t>80 gram per </a:t>
            </a:r>
            <a:r>
              <a:rPr lang="nb-NO" b="1" dirty="0" err="1" smtClean="0"/>
              <a:t>FEh</a:t>
            </a:r>
            <a:endParaRPr lang="nb-NO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nb-NO" sz="2000" dirty="0" smtClean="0"/>
              <a:t>Dette vil si at vi først må beregne energibehovet til vedlikehold og deretter multiplisere antall </a:t>
            </a:r>
            <a:r>
              <a:rPr lang="nb-NO" sz="2000" dirty="0" err="1" smtClean="0"/>
              <a:t>FEh</a:t>
            </a:r>
            <a:r>
              <a:rPr lang="nb-NO" sz="2000" dirty="0" smtClean="0"/>
              <a:t> med 80 gram.</a:t>
            </a:r>
          </a:p>
          <a:p>
            <a:pPr>
              <a:spcBef>
                <a:spcPts val="0"/>
              </a:spcBef>
              <a:buNone/>
            </a:pPr>
            <a:endParaRPr lang="nb-NO" sz="2000" dirty="0" smtClean="0"/>
          </a:p>
          <a:p>
            <a:pPr lvl="1"/>
            <a:r>
              <a:rPr lang="nb-NO" sz="1600" dirty="0" smtClean="0"/>
              <a:t>Eksempel 1: En fjording hoppe med kroppsvekt 400 kg har et energibehov til vedlikehold på 0,8 </a:t>
            </a:r>
            <a:r>
              <a:rPr lang="nb-NO" sz="1600" dirty="0" err="1" smtClean="0"/>
              <a:t>FEh</a:t>
            </a:r>
            <a:r>
              <a:rPr lang="nb-NO" sz="1600" dirty="0" smtClean="0"/>
              <a:t> x 400/100 = 3,2 </a:t>
            </a:r>
            <a:r>
              <a:rPr lang="nb-NO" sz="1600" dirty="0" err="1" smtClean="0"/>
              <a:t>FEh</a:t>
            </a:r>
            <a:r>
              <a:rPr lang="nb-NO" sz="1600" dirty="0" smtClean="0"/>
              <a:t>.                                                                                Proteinbehovet regnet som </a:t>
            </a:r>
            <a:r>
              <a:rPr lang="nb-NO" sz="1600" dirty="0" err="1" smtClean="0"/>
              <a:t>Ford.råprot</a:t>
            </a:r>
            <a:r>
              <a:rPr lang="nb-NO" sz="1600" dirty="0" smtClean="0"/>
              <a:t> blir da: 80 gram x 3,2 = 256 gram.</a:t>
            </a:r>
          </a:p>
          <a:p>
            <a:pPr lvl="1"/>
            <a:endParaRPr lang="nb-NO" sz="1600" dirty="0"/>
          </a:p>
          <a:p>
            <a:pPr lvl="1"/>
            <a:r>
              <a:rPr lang="nb-NO" sz="1600" dirty="0" smtClean="0"/>
              <a:t>Eksempel 2: En araber hoppe med kroppsvekt 400 kg har et energibehov til vedlikehold på 0,8 </a:t>
            </a:r>
            <a:r>
              <a:rPr lang="nb-NO" sz="1600" dirty="0" err="1" smtClean="0"/>
              <a:t>FEh</a:t>
            </a:r>
            <a:r>
              <a:rPr lang="nb-NO" sz="1600" dirty="0" smtClean="0"/>
              <a:t> x 1,05 x 400/100 = 3,4 </a:t>
            </a:r>
            <a:r>
              <a:rPr lang="nb-NO" sz="1600" dirty="0" err="1" smtClean="0"/>
              <a:t>FEh</a:t>
            </a:r>
            <a:r>
              <a:rPr lang="nb-NO" sz="1600" dirty="0" smtClean="0"/>
              <a:t>.                                                                                Proteinbehovet regnet som </a:t>
            </a:r>
            <a:r>
              <a:rPr lang="nb-NO" sz="1600" dirty="0" err="1" smtClean="0"/>
              <a:t>Ford.råprot</a:t>
            </a:r>
            <a:r>
              <a:rPr lang="nb-NO" sz="1600" dirty="0" smtClean="0"/>
              <a:t> blir da: 80 gram x 3,4 = 272 gram.</a:t>
            </a:r>
          </a:p>
          <a:p>
            <a:pPr lvl="1"/>
            <a:endParaRPr lang="nb-NO" sz="1600" dirty="0"/>
          </a:p>
          <a:p>
            <a:pPr lvl="1">
              <a:buNone/>
            </a:pPr>
            <a:r>
              <a:rPr lang="nb-NO" sz="1400" i="1" dirty="0" smtClean="0"/>
              <a:t>* Araberhoppen regnes her som varmblodshest og får beregnet 5 prosent høyere energibehov enn kaldblodshester . Da blir også proteinbehovet 5 prosent høyere.</a:t>
            </a:r>
          </a:p>
          <a:p>
            <a:pPr lvl="1"/>
            <a:endParaRPr lang="nb-NO" sz="16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799858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81000"/>
            <a:ext cx="8229600" cy="990600"/>
          </a:xfrm>
        </p:spPr>
        <p:txBody>
          <a:bodyPr>
            <a:normAutofit/>
          </a:bodyPr>
          <a:lstStyle/>
          <a:p>
            <a:pPr algn="l"/>
            <a:r>
              <a:rPr lang="nb-NO" sz="2800" dirty="0" smtClean="0"/>
              <a:t>Hvordan sette opp gode fôrrasjoner </a:t>
            </a:r>
            <a:br>
              <a:rPr lang="nb-NO" sz="2800" dirty="0" smtClean="0"/>
            </a:br>
            <a:r>
              <a:rPr lang="nb-NO" sz="2800" dirty="0" smtClean="0"/>
              <a:t>til hester på vedlikehold?</a:t>
            </a:r>
            <a:endParaRPr lang="nb-NO" sz="2800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79833057"/>
              </p:ext>
            </p:extLst>
          </p:nvPr>
        </p:nvGraphicFramePr>
        <p:xfrm>
          <a:off x="612247" y="1676400"/>
          <a:ext cx="8531753" cy="3992811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6248400" y="5791200"/>
            <a:ext cx="24719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i="1" dirty="0" smtClean="0"/>
              <a:t>KV=Kroppsvekt       TS=Tørrstoff</a:t>
            </a:r>
            <a:endParaRPr lang="nb-NO" sz="1400" i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09600" y="2514600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smtClean="0"/>
              <a:t>Pluss salt, vitaminer og mineraler ved behov.</a:t>
            </a:r>
            <a:endParaRPr lang="nb-NO" sz="1600" dirty="0"/>
          </a:p>
        </p:txBody>
      </p:sp>
      <p:sp>
        <p:nvSpPr>
          <p:cNvPr id="7" name="TekstSylinder 6"/>
          <p:cNvSpPr txBox="1"/>
          <p:nvPr/>
        </p:nvSpPr>
        <p:spPr>
          <a:xfrm>
            <a:off x="539552" y="5229200"/>
            <a:ext cx="252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1</a:t>
            </a:r>
            <a:endParaRPr lang="nb-NO" sz="3600" dirty="0"/>
          </a:p>
        </p:txBody>
      </p:sp>
      <p:sp>
        <p:nvSpPr>
          <p:cNvPr id="8" name="TekstSylinder 7"/>
          <p:cNvSpPr txBox="1"/>
          <p:nvPr/>
        </p:nvSpPr>
        <p:spPr>
          <a:xfrm>
            <a:off x="1584176" y="3717032"/>
            <a:ext cx="323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2</a:t>
            </a:r>
            <a:endParaRPr lang="nb-NO" sz="36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2483768" y="2708920"/>
            <a:ext cx="144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3</a:t>
            </a:r>
            <a:endParaRPr lang="nb-NO" sz="3600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7010400" y="685800"/>
            <a:ext cx="1828800" cy="280076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b="1" dirty="0" smtClean="0"/>
              <a:t>Generell rasjons-pyramide</a:t>
            </a:r>
          </a:p>
          <a:p>
            <a:endParaRPr lang="nb-NO" sz="1600" dirty="0"/>
          </a:p>
          <a:p>
            <a:r>
              <a:rPr lang="nb-NO" sz="1600" i="1" dirty="0" smtClean="0"/>
              <a:t>Til hester på vedlikehold vil vi normalt bare trenge grovfôr (1) og eventuelt noe kraftfôr (2) pluss salt og vitamin/mineral.</a:t>
            </a:r>
            <a:endParaRPr lang="nb-NO" sz="1600" i="1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3145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Burspråk.thmx</Template>
  <TotalTime>781</TotalTime>
  <Words>1504</Words>
  <Application>Microsoft Macintosh PowerPoint</Application>
  <PresentationFormat>Bildspel på skärmen (4:3)</PresentationFormat>
  <Paragraphs>175</Paragraphs>
  <Slides>20</Slides>
  <Notes>1</Notes>
  <HiddenSlides>0</HiddenSlides>
  <MMClips>0</MMClips>
  <ScaleCrop>false</ScaleCrop>
  <HeadingPairs>
    <vt:vector size="4" baseType="variant">
      <vt:variant>
        <vt:lpstr>Formgivningsmall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1" baseType="lpstr">
      <vt:lpstr>Office-tema</vt:lpstr>
      <vt:lpstr>Hestens vedlikeholdsbehov</vt:lpstr>
      <vt:lpstr>Vedlikeholdsbehovet</vt:lpstr>
      <vt:lpstr>Læringsmål</vt:lpstr>
      <vt:lpstr>Enheter for energi og protein</vt:lpstr>
      <vt:lpstr>Hva menes med «Vedlikeholdsbehovet»</vt:lpstr>
      <vt:lpstr>Hvordan uttrykkes vedlikeholdsbehovet for energi?</vt:lpstr>
      <vt:lpstr>Hvordan beregnes vedlikeholdsbehovet for energi?</vt:lpstr>
      <vt:lpstr>Hvordan beregnes vedlikeholdsbehovet for fordøyelig råprotein?</vt:lpstr>
      <vt:lpstr>Hvordan sette opp gode fôrrasjoner  til hester på vedlikehold?</vt:lpstr>
      <vt:lpstr>Demonstrasjon:   Hvordan  bruker du PC-Horse til å lage en rasjon for en vedlikeholdshest</vt:lpstr>
      <vt:lpstr>Fjordhesten Mia</vt:lpstr>
      <vt:lpstr>Her er næringsbehovet til Mia beregnet </vt:lpstr>
      <vt:lpstr>Start med grovfôret</vt:lpstr>
      <vt:lpstr>Gå til fôrlista til den aktuelle stallen  og  velg Grovfôr. </vt:lpstr>
      <vt:lpstr>Bild 15</vt:lpstr>
      <vt:lpstr>Bild 16</vt:lpstr>
      <vt:lpstr>Bild 17</vt:lpstr>
      <vt:lpstr>Praktisk øvelse:  Lag rasjoner til din egen hest som «vedlikeholdshest»  </vt:lpstr>
      <vt:lpstr>Videre arbeid med vedlikeholdsbehovet. </vt:lpstr>
      <vt:lpstr>Egne bilder</vt:lpstr>
    </vt:vector>
  </TitlesOfParts>
  <Company>UMB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Hestens vedlikeholdsbehov</dc:title>
  <dc:creator>Dag Austbø</dc:creator>
  <cp:lastModifiedBy>Jan Sjunnesson</cp:lastModifiedBy>
  <cp:revision>58</cp:revision>
  <dcterms:created xsi:type="dcterms:W3CDTF">2013-11-22T11:32:59Z</dcterms:created>
  <dcterms:modified xsi:type="dcterms:W3CDTF">2013-11-22T11:33:48Z</dcterms:modified>
</cp:coreProperties>
</file>