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diagrams/quickStyle1.xml" ContentType="application/vnd.openxmlformats-officedocument.drawingml.diagramStyle+xml"/>
  <Override PartName="/ppt/slideLayouts/slideLayout2.xml" ContentType="application/vnd.openxmlformats-officedocument.presentationml.slideLayout+xml"/>
  <Override PartName="/ppt/theme/theme3.xml" ContentType="application/vnd.openxmlformats-officedocument.theme+xml"/>
  <Override PartName="/ppt/diagrams/layout1.xml" ContentType="application/vnd.openxmlformats-officedocument.drawingml.diagramLayout+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diagrams/drawing1.xml" ContentType="application/vnd.ms-office.drawingml.diagramDrawing+xml"/>
  <Override PartName="/ppt/slides/slide17.xml" ContentType="application/vnd.openxmlformats-officedocument.presentationml.slide+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notesMasterIdLst>
    <p:notesMasterId r:id="rId22"/>
  </p:notesMasterIdLst>
  <p:handoutMasterIdLst>
    <p:handoutMasterId r:id="rId23"/>
  </p:handoutMasterIdLst>
  <p:sldIdLst>
    <p:sldId id="256" r:id="rId2"/>
    <p:sldId id="271" r:id="rId3"/>
    <p:sldId id="257" r:id="rId4"/>
    <p:sldId id="272" r:id="rId5"/>
    <p:sldId id="258" r:id="rId6"/>
    <p:sldId id="259" r:id="rId7"/>
    <p:sldId id="260" r:id="rId8"/>
    <p:sldId id="261" r:id="rId9"/>
    <p:sldId id="262" r:id="rId10"/>
    <p:sldId id="274" r:id="rId11"/>
    <p:sldId id="263" r:id="rId12"/>
    <p:sldId id="264" r:id="rId13"/>
    <p:sldId id="265" r:id="rId14"/>
    <p:sldId id="266" r:id="rId15"/>
    <p:sldId id="267" r:id="rId16"/>
    <p:sldId id="268" r:id="rId17"/>
    <p:sldId id="269" r:id="rId18"/>
    <p:sldId id="275" r:id="rId19"/>
    <p:sldId id="270" r:id="rId20"/>
    <p:sldId id="276" r:id="rId21"/>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a:srgbClr val="FF0000"/>
        </p14:laserClr>
      </p:ext>
      <p:ext uri="{2FDB2607-1784-4EEB-B798-7EB5836EED8A}">
        <p14:showMediaCtrls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
      </p:ext>
    </p:extLst>
  </p:showPr>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9" autoAdjust="0"/>
    <p:restoredTop sz="94692" autoAdjust="0"/>
  </p:normalViewPr>
  <p:slideViewPr>
    <p:cSldViewPr>
      <p:cViewPr>
        <p:scale>
          <a:sx n="200" d="100"/>
          <a:sy n="200" d="100"/>
        </p:scale>
        <p:origin x="-88" y="-88"/>
      </p:cViewPr>
      <p:guideLst>
        <p:guide orient="horz" pos="2160"/>
        <p:guide pos="2880"/>
      </p:guideLst>
    </p:cSldViewPr>
  </p:slideViewPr>
  <p:outlineViewPr>
    <p:cViewPr>
      <p:scale>
        <a:sx n="33" d="100"/>
        <a:sy n="33" d="100"/>
      </p:scale>
      <p:origin x="0" y="6656"/>
    </p:cViewPr>
    <p:sldLst>
      <p:sld r:id="rId1" collapse="1"/>
      <p:sld r:id="rId2" collapse="1"/>
    </p:sldLst>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A8A572-EFDC-4D7B-8986-F2E44ECFBC33}" type="doc">
      <dgm:prSet loTypeId="urn:microsoft.com/office/officeart/2005/8/layout/pyramid1" loCatId="pyramid" qsTypeId="urn:microsoft.com/office/officeart/2005/8/quickstyle/simple1" qsCatId="simple" csTypeId="urn:microsoft.com/office/officeart/2005/8/colors/accent1_2" csCatId="accent1" phldr="1"/>
      <dgm:spPr/>
    </dgm:pt>
    <dgm:pt modelId="{792E724C-D86E-4894-80A1-EF5DC23D8B33}">
      <dgm:prSet phldrT="[Tekst]" custT="1"/>
      <dgm:spPr>
        <a:gradFill rotWithShape="0">
          <a:gsLst>
            <a:gs pos="72000">
              <a:srgbClr val="FFFF00"/>
            </a:gs>
            <a:gs pos="91000">
              <a:schemeClr val="accent1">
                <a:tint val="44500"/>
                <a:satMod val="160000"/>
              </a:schemeClr>
            </a:gs>
            <a:gs pos="100000">
              <a:schemeClr val="accent1">
                <a:tint val="23500"/>
                <a:satMod val="160000"/>
              </a:schemeClr>
            </a:gs>
          </a:gsLst>
          <a:lin ang="5400000" scaled="0"/>
        </a:gradFill>
      </dgm:spPr>
      <dgm:t>
        <a:bodyPr/>
        <a:lstStyle/>
        <a:p>
          <a:r>
            <a:rPr lang="nb-NO" sz="1800" dirty="0" smtClean="0"/>
            <a:t>Energi-</a:t>
          </a:r>
        </a:p>
        <a:p>
          <a:r>
            <a:rPr lang="nb-NO" sz="1800" dirty="0" smtClean="0"/>
            <a:t>balans</a:t>
          </a:r>
          <a:endParaRPr lang="nb-NO" sz="1800" dirty="0"/>
        </a:p>
      </dgm:t>
    </dgm:pt>
    <dgm:pt modelId="{97831652-35C9-4D11-BFDA-BBDDF5D4F07B}" type="parTrans" cxnId="{795F6524-CAE5-4436-B346-E95E299DBBC1}">
      <dgm:prSet/>
      <dgm:spPr/>
      <dgm:t>
        <a:bodyPr/>
        <a:lstStyle/>
        <a:p>
          <a:endParaRPr lang="nb-NO"/>
        </a:p>
      </dgm:t>
    </dgm:pt>
    <dgm:pt modelId="{076508A7-2572-4034-B6C3-87FE60C78AB5}" type="sibTrans" cxnId="{795F6524-CAE5-4436-B346-E95E299DBBC1}">
      <dgm:prSet/>
      <dgm:spPr/>
      <dgm:t>
        <a:bodyPr/>
        <a:lstStyle/>
        <a:p>
          <a:endParaRPr lang="nb-NO"/>
        </a:p>
      </dgm:t>
    </dgm:pt>
    <dgm:pt modelId="{C99FB211-CF54-494B-949E-EA78517B450E}">
      <dgm:prSet phldrT="[Tekst]" custT="1"/>
      <dgm:spPr>
        <a:gradFill rotWithShape="0">
          <a:gsLst>
            <a:gs pos="72000">
              <a:srgbClr val="FFC000"/>
            </a:gs>
            <a:gs pos="91000">
              <a:schemeClr val="accent1">
                <a:tint val="44500"/>
                <a:satMod val="160000"/>
              </a:schemeClr>
            </a:gs>
            <a:gs pos="100000">
              <a:schemeClr val="accent1">
                <a:tint val="23500"/>
                <a:satMod val="160000"/>
              </a:schemeClr>
            </a:gs>
          </a:gsLst>
          <a:lin ang="5400000" scaled="0"/>
        </a:gradFill>
      </dgm:spPr>
      <dgm:t>
        <a:bodyPr/>
        <a:lstStyle/>
        <a:p>
          <a:r>
            <a:rPr lang="nb-NO" sz="1800" dirty="0" smtClean="0"/>
            <a:t>Kraftfoder, </a:t>
          </a:r>
        </a:p>
        <a:p>
          <a:r>
            <a:rPr lang="nb-NO" sz="1800" dirty="0" smtClean="0"/>
            <a:t>upp till 0,5 % av KV</a:t>
          </a:r>
          <a:endParaRPr lang="nb-NO" sz="1800" dirty="0"/>
        </a:p>
      </dgm:t>
    </dgm:pt>
    <dgm:pt modelId="{916772F1-DD69-44B1-853E-97D8D008E2BE}" type="parTrans" cxnId="{7B1369A6-B2A3-471A-A7EF-A64553055E7D}">
      <dgm:prSet/>
      <dgm:spPr/>
      <dgm:t>
        <a:bodyPr/>
        <a:lstStyle/>
        <a:p>
          <a:endParaRPr lang="nb-NO"/>
        </a:p>
      </dgm:t>
    </dgm:pt>
    <dgm:pt modelId="{9103B691-E300-436D-A70D-98FD4A0B6164}" type="sibTrans" cxnId="{7B1369A6-B2A3-471A-A7EF-A64553055E7D}">
      <dgm:prSet/>
      <dgm:spPr/>
      <dgm:t>
        <a:bodyPr/>
        <a:lstStyle/>
        <a:p>
          <a:endParaRPr lang="nb-NO"/>
        </a:p>
      </dgm:t>
    </dgm:pt>
    <dgm:pt modelId="{804CDBE1-2D86-408D-AF1E-6FBF0314CD6D}">
      <dgm:prSet phldrT="[Tekst]" custT="1"/>
      <dgm:spPr>
        <a:gradFill rotWithShape="0">
          <a:gsLst>
            <a:gs pos="72000">
              <a:srgbClr val="92D050"/>
            </a:gs>
            <a:gs pos="91000">
              <a:schemeClr val="accent1">
                <a:tint val="44500"/>
                <a:satMod val="160000"/>
              </a:schemeClr>
            </a:gs>
            <a:gs pos="100000">
              <a:schemeClr val="accent1">
                <a:tint val="23500"/>
                <a:satMod val="160000"/>
              </a:schemeClr>
            </a:gs>
          </a:gsLst>
          <a:lin ang="5400000" scaled="0"/>
        </a:gradFill>
      </dgm:spPr>
      <dgm:t>
        <a:bodyPr/>
        <a:lstStyle/>
        <a:p>
          <a:r>
            <a:rPr lang="nb-NO" sz="1800" dirty="0" smtClean="0"/>
            <a:t>Grovfoder TS, min. 1,5 % av KV </a:t>
          </a:r>
          <a:endParaRPr lang="nb-NO" sz="1800" dirty="0"/>
        </a:p>
      </dgm:t>
    </dgm:pt>
    <dgm:pt modelId="{8B8757A6-34B8-4AAC-88E4-4936A9205E35}" type="parTrans" cxnId="{BDDC7C0C-B2E1-4942-B071-DD210BD0B5DA}">
      <dgm:prSet/>
      <dgm:spPr/>
      <dgm:t>
        <a:bodyPr/>
        <a:lstStyle/>
        <a:p>
          <a:endParaRPr lang="nb-NO"/>
        </a:p>
      </dgm:t>
    </dgm:pt>
    <dgm:pt modelId="{307918CA-030C-4C4D-A3A7-4275AF8471C9}" type="sibTrans" cxnId="{BDDC7C0C-B2E1-4942-B071-DD210BD0B5DA}">
      <dgm:prSet/>
      <dgm:spPr/>
      <dgm:t>
        <a:bodyPr/>
        <a:lstStyle/>
        <a:p>
          <a:endParaRPr lang="nb-NO"/>
        </a:p>
      </dgm:t>
    </dgm:pt>
    <dgm:pt modelId="{C076D1B4-3F0E-429F-80DD-2EA01B30B68A}">
      <dgm:prSet phldrT="[Tekst]" custT="1"/>
      <dgm:spPr>
        <a:ln>
          <a:noFill/>
        </a:ln>
      </dgm:spPr>
      <dgm:t>
        <a:bodyPr/>
        <a:lstStyle/>
        <a:p>
          <a:r>
            <a:rPr lang="nb-NO" sz="1600" dirty="0" smtClean="0"/>
            <a:t>Hö, hösilage, gräs</a:t>
          </a:r>
          <a:endParaRPr lang="nb-NO" sz="1600" dirty="0"/>
        </a:p>
      </dgm:t>
    </dgm:pt>
    <dgm:pt modelId="{E9E52E40-52A2-4CE6-B32E-8072084E2391}" type="parTrans" cxnId="{80699E0D-7909-4A3C-B784-4128F473FE00}">
      <dgm:prSet/>
      <dgm:spPr/>
      <dgm:t>
        <a:bodyPr/>
        <a:lstStyle/>
        <a:p>
          <a:endParaRPr lang="nb-NO"/>
        </a:p>
      </dgm:t>
    </dgm:pt>
    <dgm:pt modelId="{3DA9D948-A2DB-4C90-A688-D0637395DCBC}" type="sibTrans" cxnId="{80699E0D-7909-4A3C-B784-4128F473FE00}">
      <dgm:prSet/>
      <dgm:spPr/>
      <dgm:t>
        <a:bodyPr/>
        <a:lstStyle/>
        <a:p>
          <a:endParaRPr lang="nb-NO"/>
        </a:p>
      </dgm:t>
    </dgm:pt>
    <dgm:pt modelId="{853658FC-6181-4A5B-8279-03FE3289EAA2}">
      <dgm:prSet phldrT="[Tekst]" custT="1"/>
      <dgm:spPr>
        <a:noFill/>
        <a:ln>
          <a:noFill/>
        </a:ln>
      </dgm:spPr>
      <dgm:t>
        <a:bodyPr/>
        <a:lstStyle/>
        <a:p>
          <a:pPr>
            <a:lnSpc>
              <a:spcPct val="100000"/>
            </a:lnSpc>
          </a:pPr>
          <a:r>
            <a:rPr lang="nb-NO" sz="1600" baseline="0" dirty="0" err="1" smtClean="0"/>
            <a:t>Kraftfoder-blandingar</a:t>
          </a:r>
          <a:endParaRPr lang="nb-NO" sz="4230" baseline="0" dirty="0"/>
        </a:p>
      </dgm:t>
    </dgm:pt>
    <dgm:pt modelId="{6B8C2C47-06BA-4519-A9E3-5CCAD6FAF644}" type="parTrans" cxnId="{1F9FB5CF-6BE9-466D-BA3F-35A1BDF1B38D}">
      <dgm:prSet/>
      <dgm:spPr/>
      <dgm:t>
        <a:bodyPr/>
        <a:lstStyle/>
        <a:p>
          <a:endParaRPr lang="nb-NO"/>
        </a:p>
      </dgm:t>
    </dgm:pt>
    <dgm:pt modelId="{6CF50B84-6BE8-41AA-B58F-C824AFFB4A71}" type="sibTrans" cxnId="{1F9FB5CF-6BE9-466D-BA3F-35A1BDF1B38D}">
      <dgm:prSet/>
      <dgm:spPr/>
      <dgm:t>
        <a:bodyPr/>
        <a:lstStyle/>
        <a:p>
          <a:endParaRPr lang="nb-NO"/>
        </a:p>
      </dgm:t>
    </dgm:pt>
    <dgm:pt modelId="{522AA9F0-24A1-4B91-A23A-4DCB392A3B39}">
      <dgm:prSet phldrT="[Tekst]" custT="1"/>
      <dgm:spPr>
        <a:ln>
          <a:noFill/>
        </a:l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nb-NO" sz="1600" dirty="0" smtClean="0"/>
            <a:t>Havre, korn, betfiber, veg. olja, mm</a:t>
          </a:r>
          <a:endParaRPr lang="nb-NO" sz="1600" dirty="0"/>
        </a:p>
        <a:p>
          <a:pPr marL="171450" indent="0" defTabSz="711200">
            <a:lnSpc>
              <a:spcPct val="90000"/>
            </a:lnSpc>
            <a:spcBef>
              <a:spcPct val="0"/>
            </a:spcBef>
            <a:spcAft>
              <a:spcPct val="15000"/>
            </a:spcAft>
            <a:buNone/>
          </a:pPr>
          <a:endParaRPr lang="nb-NO" sz="1600" dirty="0"/>
        </a:p>
      </dgm:t>
    </dgm:pt>
    <dgm:pt modelId="{1E720DF0-E4B1-41F1-B3F7-7C289B3012E9}" type="parTrans" cxnId="{BD6570DD-125D-4842-B4DB-66C3C5AC0F7D}">
      <dgm:prSet/>
      <dgm:spPr/>
      <dgm:t>
        <a:bodyPr/>
        <a:lstStyle/>
        <a:p>
          <a:endParaRPr lang="nb-NO"/>
        </a:p>
      </dgm:t>
    </dgm:pt>
    <dgm:pt modelId="{924F79AC-0994-4695-8FCA-7B9E163D7A37}" type="sibTrans" cxnId="{BD6570DD-125D-4842-B4DB-66C3C5AC0F7D}">
      <dgm:prSet/>
      <dgm:spPr/>
      <dgm:t>
        <a:bodyPr/>
        <a:lstStyle/>
        <a:p>
          <a:endParaRPr lang="nb-NO"/>
        </a:p>
      </dgm:t>
    </dgm:pt>
    <dgm:pt modelId="{11F2A969-FB45-4D73-A594-BBC2167F3E10}" type="pres">
      <dgm:prSet presAssocID="{69A8A572-EFDC-4D7B-8986-F2E44ECFBC33}" presName="Name0" presStyleCnt="0">
        <dgm:presLayoutVars>
          <dgm:dir/>
          <dgm:animLvl val="lvl"/>
          <dgm:resizeHandles val="exact"/>
        </dgm:presLayoutVars>
      </dgm:prSet>
      <dgm:spPr/>
    </dgm:pt>
    <dgm:pt modelId="{7A4831CC-16DB-484B-B7F2-85AF06E628F3}" type="pres">
      <dgm:prSet presAssocID="{792E724C-D86E-4894-80A1-EF5DC23D8B33}" presName="Name8" presStyleCnt="0"/>
      <dgm:spPr/>
    </dgm:pt>
    <dgm:pt modelId="{D86D7C47-FD40-4F75-B59F-D4904FFA867F}" type="pres">
      <dgm:prSet presAssocID="{792E724C-D86E-4894-80A1-EF5DC23D8B33}" presName="acctBkgd" presStyleLbl="alignAcc1" presStyleIdx="0" presStyleCnt="3" custScaleX="54534" custLinFactNeighborX="-22974" custLinFactNeighborY="-830"/>
      <dgm:spPr/>
      <dgm:t>
        <a:bodyPr/>
        <a:lstStyle/>
        <a:p>
          <a:endParaRPr lang="nb-NO"/>
        </a:p>
      </dgm:t>
    </dgm:pt>
    <dgm:pt modelId="{4096BBE8-D74B-4925-8A5D-9147CA346B2D}" type="pres">
      <dgm:prSet presAssocID="{792E724C-D86E-4894-80A1-EF5DC23D8B33}" presName="acctTx" presStyleLbl="alignAcc1" presStyleIdx="0" presStyleCnt="3">
        <dgm:presLayoutVars>
          <dgm:bulletEnabled val="1"/>
        </dgm:presLayoutVars>
      </dgm:prSet>
      <dgm:spPr/>
      <dgm:t>
        <a:bodyPr/>
        <a:lstStyle/>
        <a:p>
          <a:endParaRPr lang="nb-NO"/>
        </a:p>
      </dgm:t>
    </dgm:pt>
    <dgm:pt modelId="{6CC6DF13-74F4-4CF1-810F-B99225CDBB7B}" type="pres">
      <dgm:prSet presAssocID="{792E724C-D86E-4894-80A1-EF5DC23D8B33}" presName="level" presStyleLbl="node1" presStyleIdx="0" presStyleCnt="3" custScaleY="83673">
        <dgm:presLayoutVars>
          <dgm:chMax val="1"/>
          <dgm:bulletEnabled val="1"/>
        </dgm:presLayoutVars>
      </dgm:prSet>
      <dgm:spPr/>
      <dgm:t>
        <a:bodyPr/>
        <a:lstStyle/>
        <a:p>
          <a:endParaRPr lang="nb-NO"/>
        </a:p>
      </dgm:t>
    </dgm:pt>
    <dgm:pt modelId="{5550C16D-6B9D-4B5A-A255-FA7D125450AF}" type="pres">
      <dgm:prSet presAssocID="{792E724C-D86E-4894-80A1-EF5DC23D8B33}" presName="levelTx" presStyleLbl="revTx" presStyleIdx="0" presStyleCnt="0">
        <dgm:presLayoutVars>
          <dgm:chMax val="1"/>
          <dgm:bulletEnabled val="1"/>
        </dgm:presLayoutVars>
      </dgm:prSet>
      <dgm:spPr/>
      <dgm:t>
        <a:bodyPr/>
        <a:lstStyle/>
        <a:p>
          <a:endParaRPr lang="nb-NO"/>
        </a:p>
      </dgm:t>
    </dgm:pt>
    <dgm:pt modelId="{7596D49A-78D6-473E-93A6-997715D73F0F}" type="pres">
      <dgm:prSet presAssocID="{C99FB211-CF54-494B-949E-EA78517B450E}" presName="Name8" presStyleCnt="0"/>
      <dgm:spPr/>
    </dgm:pt>
    <dgm:pt modelId="{4875B341-91C1-4895-B684-2D64D6D70A0B}" type="pres">
      <dgm:prSet presAssocID="{C99FB211-CF54-494B-949E-EA78517B450E}" presName="acctBkgd" presStyleLbl="alignAcc1" presStyleIdx="1" presStyleCnt="3" custScaleX="56858" custScaleY="71090" custLinFactNeighborX="-27327" custLinFactNeighborY="-18381"/>
      <dgm:spPr/>
      <dgm:t>
        <a:bodyPr/>
        <a:lstStyle/>
        <a:p>
          <a:endParaRPr lang="nb-NO"/>
        </a:p>
      </dgm:t>
    </dgm:pt>
    <dgm:pt modelId="{796CE6E3-FDA6-46CE-B102-3BFFB8BA31A3}" type="pres">
      <dgm:prSet presAssocID="{C99FB211-CF54-494B-949E-EA78517B450E}" presName="acctTx" presStyleLbl="alignAcc1" presStyleIdx="1" presStyleCnt="3">
        <dgm:presLayoutVars>
          <dgm:bulletEnabled val="1"/>
        </dgm:presLayoutVars>
      </dgm:prSet>
      <dgm:spPr/>
      <dgm:t>
        <a:bodyPr/>
        <a:lstStyle/>
        <a:p>
          <a:endParaRPr lang="nb-NO"/>
        </a:p>
      </dgm:t>
    </dgm:pt>
    <dgm:pt modelId="{3FCE3E19-8368-4BD3-8ACC-D820D3116682}" type="pres">
      <dgm:prSet presAssocID="{C99FB211-CF54-494B-949E-EA78517B450E}" presName="level" presStyleLbl="node1" presStyleIdx="1" presStyleCnt="3" custScaleY="106509">
        <dgm:presLayoutVars>
          <dgm:chMax val="1"/>
          <dgm:bulletEnabled val="1"/>
        </dgm:presLayoutVars>
      </dgm:prSet>
      <dgm:spPr/>
      <dgm:t>
        <a:bodyPr/>
        <a:lstStyle/>
        <a:p>
          <a:endParaRPr lang="nb-NO"/>
        </a:p>
      </dgm:t>
    </dgm:pt>
    <dgm:pt modelId="{CD670A6A-4645-4618-93A3-B712F2664BD7}" type="pres">
      <dgm:prSet presAssocID="{C99FB211-CF54-494B-949E-EA78517B450E}" presName="levelTx" presStyleLbl="revTx" presStyleIdx="0" presStyleCnt="0">
        <dgm:presLayoutVars>
          <dgm:chMax val="1"/>
          <dgm:bulletEnabled val="1"/>
        </dgm:presLayoutVars>
      </dgm:prSet>
      <dgm:spPr/>
      <dgm:t>
        <a:bodyPr/>
        <a:lstStyle/>
        <a:p>
          <a:endParaRPr lang="nb-NO"/>
        </a:p>
      </dgm:t>
    </dgm:pt>
    <dgm:pt modelId="{8128B0BA-213C-4997-BD04-ACC57C4C0C6B}" type="pres">
      <dgm:prSet presAssocID="{804CDBE1-2D86-408D-AF1E-6FBF0314CD6D}" presName="Name8" presStyleCnt="0"/>
      <dgm:spPr/>
    </dgm:pt>
    <dgm:pt modelId="{A5826324-CF34-4520-9328-CE40858EB48B}" type="pres">
      <dgm:prSet presAssocID="{804CDBE1-2D86-408D-AF1E-6FBF0314CD6D}" presName="acctBkgd" presStyleLbl="alignAcc1" presStyleIdx="2" presStyleCnt="3" custScaleX="57437" custLinFactNeighborX="-23434" custLinFactNeighborY="-2166"/>
      <dgm:spPr/>
      <dgm:t>
        <a:bodyPr/>
        <a:lstStyle/>
        <a:p>
          <a:endParaRPr lang="nb-NO"/>
        </a:p>
      </dgm:t>
    </dgm:pt>
    <dgm:pt modelId="{3C1D421C-12A4-493B-9EB2-7EB954330F80}" type="pres">
      <dgm:prSet presAssocID="{804CDBE1-2D86-408D-AF1E-6FBF0314CD6D}" presName="acctTx" presStyleLbl="alignAcc1" presStyleIdx="2" presStyleCnt="3">
        <dgm:presLayoutVars>
          <dgm:bulletEnabled val="1"/>
        </dgm:presLayoutVars>
      </dgm:prSet>
      <dgm:spPr/>
      <dgm:t>
        <a:bodyPr/>
        <a:lstStyle/>
        <a:p>
          <a:endParaRPr lang="nb-NO"/>
        </a:p>
      </dgm:t>
    </dgm:pt>
    <dgm:pt modelId="{63DABCA0-FE5F-4A52-B732-05A27C228213}" type="pres">
      <dgm:prSet presAssocID="{804CDBE1-2D86-408D-AF1E-6FBF0314CD6D}" presName="level" presStyleLbl="node1" presStyleIdx="2" presStyleCnt="3" custScaleY="136820" custLinFactNeighborX="126" custLinFactNeighborY="5646">
        <dgm:presLayoutVars>
          <dgm:chMax val="1"/>
          <dgm:bulletEnabled val="1"/>
        </dgm:presLayoutVars>
      </dgm:prSet>
      <dgm:spPr/>
      <dgm:t>
        <a:bodyPr/>
        <a:lstStyle/>
        <a:p>
          <a:endParaRPr lang="nb-NO"/>
        </a:p>
      </dgm:t>
    </dgm:pt>
    <dgm:pt modelId="{05F9E1E9-3DE2-4085-AC9D-E44173C344B5}" type="pres">
      <dgm:prSet presAssocID="{804CDBE1-2D86-408D-AF1E-6FBF0314CD6D}" presName="levelTx" presStyleLbl="revTx" presStyleIdx="0" presStyleCnt="0">
        <dgm:presLayoutVars>
          <dgm:chMax val="1"/>
          <dgm:bulletEnabled val="1"/>
        </dgm:presLayoutVars>
      </dgm:prSet>
      <dgm:spPr/>
      <dgm:t>
        <a:bodyPr/>
        <a:lstStyle/>
        <a:p>
          <a:endParaRPr lang="nb-NO"/>
        </a:p>
      </dgm:t>
    </dgm:pt>
  </dgm:ptLst>
  <dgm:cxnLst>
    <dgm:cxn modelId="{A0D9A8B1-3941-406A-B127-45F4D5F0A727}" type="presOf" srcId="{C076D1B4-3F0E-429F-80DD-2EA01B30B68A}" destId="{3C1D421C-12A4-493B-9EB2-7EB954330F80}" srcOrd="1" destOrd="0" presId="urn:microsoft.com/office/officeart/2005/8/layout/pyramid1"/>
    <dgm:cxn modelId="{7B1369A6-B2A3-471A-A7EF-A64553055E7D}" srcId="{69A8A572-EFDC-4D7B-8986-F2E44ECFBC33}" destId="{C99FB211-CF54-494B-949E-EA78517B450E}" srcOrd="1" destOrd="0" parTransId="{916772F1-DD69-44B1-853E-97D8D008E2BE}" sibTransId="{9103B691-E300-436D-A70D-98FD4A0B6164}"/>
    <dgm:cxn modelId="{5DFF8D39-4F62-4F0B-A874-844DD4027AD3}" type="presOf" srcId="{853658FC-6181-4A5B-8279-03FE3289EAA2}" destId="{4875B341-91C1-4895-B684-2D64D6D70A0B}" srcOrd="0" destOrd="0" presId="urn:microsoft.com/office/officeart/2005/8/layout/pyramid1"/>
    <dgm:cxn modelId="{1F9FB5CF-6BE9-466D-BA3F-35A1BDF1B38D}" srcId="{C99FB211-CF54-494B-949E-EA78517B450E}" destId="{853658FC-6181-4A5B-8279-03FE3289EAA2}" srcOrd="0" destOrd="0" parTransId="{6B8C2C47-06BA-4519-A9E3-5CCAD6FAF644}" sibTransId="{6CF50B84-6BE8-41AA-B58F-C824AFFB4A71}"/>
    <dgm:cxn modelId="{388E5097-F5F1-42B8-877B-C02854F73D0B}" type="presOf" srcId="{C076D1B4-3F0E-429F-80DD-2EA01B30B68A}" destId="{A5826324-CF34-4520-9328-CE40858EB48B}" srcOrd="0" destOrd="0" presId="urn:microsoft.com/office/officeart/2005/8/layout/pyramid1"/>
    <dgm:cxn modelId="{795F6524-CAE5-4436-B346-E95E299DBBC1}" srcId="{69A8A572-EFDC-4D7B-8986-F2E44ECFBC33}" destId="{792E724C-D86E-4894-80A1-EF5DC23D8B33}" srcOrd="0" destOrd="0" parTransId="{97831652-35C9-4D11-BFDA-BBDDF5D4F07B}" sibTransId="{076508A7-2572-4034-B6C3-87FE60C78AB5}"/>
    <dgm:cxn modelId="{B2FE4C79-FDB4-48A6-9EB3-5B7EC69BC04E}" type="presOf" srcId="{522AA9F0-24A1-4B91-A23A-4DCB392A3B39}" destId="{4096BBE8-D74B-4925-8A5D-9147CA346B2D}" srcOrd="1" destOrd="0" presId="urn:microsoft.com/office/officeart/2005/8/layout/pyramid1"/>
    <dgm:cxn modelId="{5FACE503-0BB9-42B5-B245-7BDC7878CDCE}" type="presOf" srcId="{804CDBE1-2D86-408D-AF1E-6FBF0314CD6D}" destId="{63DABCA0-FE5F-4A52-B732-05A27C228213}" srcOrd="0" destOrd="0" presId="urn:microsoft.com/office/officeart/2005/8/layout/pyramid1"/>
    <dgm:cxn modelId="{E1158AF2-271F-4B0E-ADC7-52B417549472}" type="presOf" srcId="{792E724C-D86E-4894-80A1-EF5DC23D8B33}" destId="{5550C16D-6B9D-4B5A-A255-FA7D125450AF}" srcOrd="1" destOrd="0" presId="urn:microsoft.com/office/officeart/2005/8/layout/pyramid1"/>
    <dgm:cxn modelId="{6A793D0A-0018-4144-A17A-8A553A02E346}" type="presOf" srcId="{792E724C-D86E-4894-80A1-EF5DC23D8B33}" destId="{6CC6DF13-74F4-4CF1-810F-B99225CDBB7B}" srcOrd="0" destOrd="0" presId="urn:microsoft.com/office/officeart/2005/8/layout/pyramid1"/>
    <dgm:cxn modelId="{24D03EAB-F0E0-48FF-B563-32706F6EF4FE}" type="presOf" srcId="{C99FB211-CF54-494B-949E-EA78517B450E}" destId="{CD670A6A-4645-4618-93A3-B712F2664BD7}" srcOrd="1" destOrd="0" presId="urn:microsoft.com/office/officeart/2005/8/layout/pyramid1"/>
    <dgm:cxn modelId="{7D96070D-57F9-4F3D-BB2A-BD88AB0C82CB}" type="presOf" srcId="{69A8A572-EFDC-4D7B-8986-F2E44ECFBC33}" destId="{11F2A969-FB45-4D73-A594-BBC2167F3E10}" srcOrd="0" destOrd="0" presId="urn:microsoft.com/office/officeart/2005/8/layout/pyramid1"/>
    <dgm:cxn modelId="{8B470F96-7A19-488B-81E6-F36C560B76FC}" type="presOf" srcId="{853658FC-6181-4A5B-8279-03FE3289EAA2}" destId="{796CE6E3-FDA6-46CE-B102-3BFFB8BA31A3}" srcOrd="1" destOrd="0" presId="urn:microsoft.com/office/officeart/2005/8/layout/pyramid1"/>
    <dgm:cxn modelId="{263D4373-8AC9-411E-9863-AA7A964DE288}" type="presOf" srcId="{804CDBE1-2D86-408D-AF1E-6FBF0314CD6D}" destId="{05F9E1E9-3DE2-4085-AC9D-E44173C344B5}" srcOrd="1" destOrd="0" presId="urn:microsoft.com/office/officeart/2005/8/layout/pyramid1"/>
    <dgm:cxn modelId="{BD6570DD-125D-4842-B4DB-66C3C5AC0F7D}" srcId="{792E724C-D86E-4894-80A1-EF5DC23D8B33}" destId="{522AA9F0-24A1-4B91-A23A-4DCB392A3B39}" srcOrd="0" destOrd="0" parTransId="{1E720DF0-E4B1-41F1-B3F7-7C289B3012E9}" sibTransId="{924F79AC-0994-4695-8FCA-7B9E163D7A37}"/>
    <dgm:cxn modelId="{BDDC7C0C-B2E1-4942-B071-DD210BD0B5DA}" srcId="{69A8A572-EFDC-4D7B-8986-F2E44ECFBC33}" destId="{804CDBE1-2D86-408D-AF1E-6FBF0314CD6D}" srcOrd="2" destOrd="0" parTransId="{8B8757A6-34B8-4AAC-88E4-4936A9205E35}" sibTransId="{307918CA-030C-4C4D-A3A7-4275AF8471C9}"/>
    <dgm:cxn modelId="{3A428E6D-6EE9-4610-9C8C-4D1012EC2415}" type="presOf" srcId="{C99FB211-CF54-494B-949E-EA78517B450E}" destId="{3FCE3E19-8368-4BD3-8ACC-D820D3116682}" srcOrd="0" destOrd="0" presId="urn:microsoft.com/office/officeart/2005/8/layout/pyramid1"/>
    <dgm:cxn modelId="{80699E0D-7909-4A3C-B784-4128F473FE00}" srcId="{804CDBE1-2D86-408D-AF1E-6FBF0314CD6D}" destId="{C076D1B4-3F0E-429F-80DD-2EA01B30B68A}" srcOrd="0" destOrd="0" parTransId="{E9E52E40-52A2-4CE6-B32E-8072084E2391}" sibTransId="{3DA9D948-A2DB-4C90-A688-D0637395DCBC}"/>
    <dgm:cxn modelId="{E10955B7-12F3-46E7-9832-35ED4310B3FC}" type="presOf" srcId="{522AA9F0-24A1-4B91-A23A-4DCB392A3B39}" destId="{D86D7C47-FD40-4F75-B59F-D4904FFA867F}" srcOrd="0" destOrd="0" presId="urn:microsoft.com/office/officeart/2005/8/layout/pyramid1"/>
    <dgm:cxn modelId="{6E911AED-AD52-4FDE-ABF9-C35F85C40AAC}" type="presParOf" srcId="{11F2A969-FB45-4D73-A594-BBC2167F3E10}" destId="{7A4831CC-16DB-484B-B7F2-85AF06E628F3}" srcOrd="0" destOrd="0" presId="urn:microsoft.com/office/officeart/2005/8/layout/pyramid1"/>
    <dgm:cxn modelId="{482049AB-434C-4860-BE81-590CAD71FBBF}" type="presParOf" srcId="{7A4831CC-16DB-484B-B7F2-85AF06E628F3}" destId="{D86D7C47-FD40-4F75-B59F-D4904FFA867F}" srcOrd="0" destOrd="0" presId="urn:microsoft.com/office/officeart/2005/8/layout/pyramid1"/>
    <dgm:cxn modelId="{3143CA90-216F-45DD-B1F2-C07857490407}" type="presParOf" srcId="{7A4831CC-16DB-484B-B7F2-85AF06E628F3}" destId="{4096BBE8-D74B-4925-8A5D-9147CA346B2D}" srcOrd="1" destOrd="0" presId="urn:microsoft.com/office/officeart/2005/8/layout/pyramid1"/>
    <dgm:cxn modelId="{DB4ACD6A-FEDF-4F54-863A-994090CB1195}" type="presParOf" srcId="{7A4831CC-16DB-484B-B7F2-85AF06E628F3}" destId="{6CC6DF13-74F4-4CF1-810F-B99225CDBB7B}" srcOrd="2" destOrd="0" presId="urn:microsoft.com/office/officeart/2005/8/layout/pyramid1"/>
    <dgm:cxn modelId="{20CE98BE-7A6D-4969-9EE5-44B5E72DEBD0}" type="presParOf" srcId="{7A4831CC-16DB-484B-B7F2-85AF06E628F3}" destId="{5550C16D-6B9D-4B5A-A255-FA7D125450AF}" srcOrd="3" destOrd="0" presId="urn:microsoft.com/office/officeart/2005/8/layout/pyramid1"/>
    <dgm:cxn modelId="{CAA872A8-0358-4B21-BB37-8C2822C7A687}" type="presParOf" srcId="{11F2A969-FB45-4D73-A594-BBC2167F3E10}" destId="{7596D49A-78D6-473E-93A6-997715D73F0F}" srcOrd="1" destOrd="0" presId="urn:microsoft.com/office/officeart/2005/8/layout/pyramid1"/>
    <dgm:cxn modelId="{13D46775-5BF5-4728-B242-C3DBEB188286}" type="presParOf" srcId="{7596D49A-78D6-473E-93A6-997715D73F0F}" destId="{4875B341-91C1-4895-B684-2D64D6D70A0B}" srcOrd="0" destOrd="0" presId="urn:microsoft.com/office/officeart/2005/8/layout/pyramid1"/>
    <dgm:cxn modelId="{8EFAF897-252B-47D7-8EBE-0669F20F69FF}" type="presParOf" srcId="{7596D49A-78D6-473E-93A6-997715D73F0F}" destId="{796CE6E3-FDA6-46CE-B102-3BFFB8BA31A3}" srcOrd="1" destOrd="0" presId="urn:microsoft.com/office/officeart/2005/8/layout/pyramid1"/>
    <dgm:cxn modelId="{3358F67A-D97C-4273-B78F-23A32B50D521}" type="presParOf" srcId="{7596D49A-78D6-473E-93A6-997715D73F0F}" destId="{3FCE3E19-8368-4BD3-8ACC-D820D3116682}" srcOrd="2" destOrd="0" presId="urn:microsoft.com/office/officeart/2005/8/layout/pyramid1"/>
    <dgm:cxn modelId="{829D18B7-B223-4337-95CE-3D03A181356B}" type="presParOf" srcId="{7596D49A-78D6-473E-93A6-997715D73F0F}" destId="{CD670A6A-4645-4618-93A3-B712F2664BD7}" srcOrd="3" destOrd="0" presId="urn:microsoft.com/office/officeart/2005/8/layout/pyramid1"/>
    <dgm:cxn modelId="{A4ACE847-93D9-4762-9520-1546AAE99111}" type="presParOf" srcId="{11F2A969-FB45-4D73-A594-BBC2167F3E10}" destId="{8128B0BA-213C-4997-BD04-ACC57C4C0C6B}" srcOrd="2" destOrd="0" presId="urn:microsoft.com/office/officeart/2005/8/layout/pyramid1"/>
    <dgm:cxn modelId="{4C8C6A9E-67EB-4701-A840-8A2F7D7FA3F8}" type="presParOf" srcId="{8128B0BA-213C-4997-BD04-ACC57C4C0C6B}" destId="{A5826324-CF34-4520-9328-CE40858EB48B}" srcOrd="0" destOrd="0" presId="urn:microsoft.com/office/officeart/2005/8/layout/pyramid1"/>
    <dgm:cxn modelId="{1C95B3FA-E44B-46B0-9C9A-C3037DE98BA3}" type="presParOf" srcId="{8128B0BA-213C-4997-BD04-ACC57C4C0C6B}" destId="{3C1D421C-12A4-493B-9EB2-7EB954330F80}" srcOrd="1" destOrd="0" presId="urn:microsoft.com/office/officeart/2005/8/layout/pyramid1"/>
    <dgm:cxn modelId="{4796F103-B44B-410C-9C98-B7E64534A8CD}" type="presParOf" srcId="{8128B0BA-213C-4997-BD04-ACC57C4C0C6B}" destId="{63DABCA0-FE5F-4A52-B732-05A27C228213}" srcOrd="2" destOrd="0" presId="urn:microsoft.com/office/officeart/2005/8/layout/pyramid1"/>
    <dgm:cxn modelId="{77542BFD-9871-4927-B075-409C24753553}" type="presParOf" srcId="{8128B0BA-213C-4997-BD04-ACC57C4C0C6B}" destId="{05F9E1E9-3DE2-4085-AC9D-E44173C344B5}" srcOrd="3"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6D7C47-FD40-4F75-B59F-D4904FFA867F}">
      <dsp:nvSpPr>
        <dsp:cNvPr id="0" name=""/>
        <dsp:cNvSpPr/>
      </dsp:nvSpPr>
      <dsp:spPr>
        <a:xfrm rot="10800000">
          <a:off x="3280623" y="-122512"/>
          <a:ext cx="3070786" cy="1330937"/>
        </a:xfrm>
        <a:prstGeom prst="nonIsoscelesTrapezoid">
          <a:avLst>
            <a:gd name="adj1" fmla="val 0"/>
            <a:gd name="adj2" fmla="val 72650"/>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nb-NO" sz="1600" kern="1200" dirty="0" smtClean="0"/>
            <a:t>Havre, korn, betfiber, veg. olja, mm</a:t>
          </a:r>
          <a:endParaRPr lang="nb-NO" sz="1600" kern="1200" dirty="0"/>
        </a:p>
        <a:p>
          <a:pPr marL="171450" lvl="1" indent="0" algn="l" defTabSz="711200">
            <a:lnSpc>
              <a:spcPct val="90000"/>
            </a:lnSpc>
            <a:spcBef>
              <a:spcPct val="0"/>
            </a:spcBef>
            <a:spcAft>
              <a:spcPct val="15000"/>
            </a:spcAft>
            <a:buChar char="••"/>
          </a:pPr>
          <a:endParaRPr lang="nb-NO" sz="1600" kern="1200" dirty="0"/>
        </a:p>
      </dsp:txBody>
      <dsp:txXfrm rot="10800000">
        <a:off x="3807930" y="-122512"/>
        <a:ext cx="2543479" cy="1330937"/>
      </dsp:txXfrm>
    </dsp:sp>
    <dsp:sp modelId="{6CC6DF13-74F4-4CF1-810F-B99225CDBB7B}">
      <dsp:nvSpPr>
        <dsp:cNvPr id="0" name=""/>
        <dsp:cNvSpPr/>
      </dsp:nvSpPr>
      <dsp:spPr>
        <a:xfrm>
          <a:off x="2327262" y="-13861"/>
          <a:ext cx="1933864" cy="1113634"/>
        </a:xfrm>
        <a:prstGeom prst="trapezoid">
          <a:avLst>
            <a:gd name="adj" fmla="val 72650"/>
          </a:avLst>
        </a:prstGeom>
        <a:gradFill rotWithShape="0">
          <a:gsLst>
            <a:gs pos="72000">
              <a:srgbClr val="FFFF00"/>
            </a:gs>
            <a:gs pos="91000">
              <a:schemeClr val="accent1">
                <a:tint val="44500"/>
                <a:satMod val="160000"/>
              </a:schemeClr>
            </a:gs>
            <a:gs pos="100000">
              <a:schemeClr val="accent1">
                <a:tint val="23500"/>
                <a:satMod val="160000"/>
              </a:schemeClr>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nb-NO" sz="1800" kern="1200" dirty="0" smtClean="0"/>
            <a:t>Energi-</a:t>
          </a:r>
        </a:p>
        <a:p>
          <a:pPr lvl="0" algn="ctr" defTabSz="800100">
            <a:lnSpc>
              <a:spcPct val="90000"/>
            </a:lnSpc>
            <a:spcBef>
              <a:spcPct val="0"/>
            </a:spcBef>
            <a:spcAft>
              <a:spcPct val="35000"/>
            </a:spcAft>
          </a:pPr>
          <a:r>
            <a:rPr lang="nb-NO" sz="1800" kern="1200" dirty="0" smtClean="0"/>
            <a:t>balans</a:t>
          </a:r>
          <a:endParaRPr lang="nb-NO" sz="1800" kern="1200" dirty="0"/>
        </a:p>
      </dsp:txBody>
      <dsp:txXfrm>
        <a:off x="2327262" y="-13861"/>
        <a:ext cx="1933864" cy="1113634"/>
      </dsp:txXfrm>
    </dsp:sp>
    <dsp:sp modelId="{4875B341-91C1-4895-B684-2D64D6D70A0B}">
      <dsp:nvSpPr>
        <dsp:cNvPr id="0" name=""/>
        <dsp:cNvSpPr/>
      </dsp:nvSpPr>
      <dsp:spPr>
        <a:xfrm rot="10800000">
          <a:off x="3992665" y="1156171"/>
          <a:ext cx="2651871" cy="946163"/>
        </a:xfrm>
        <a:prstGeom prst="nonIsoscelesTrapezoid">
          <a:avLst>
            <a:gd name="adj1" fmla="val 0"/>
            <a:gd name="adj2" fmla="val 72650"/>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71450" lvl="1" indent="-171450" algn="l" defTabSz="711200">
            <a:lnSpc>
              <a:spcPct val="100000"/>
            </a:lnSpc>
            <a:spcBef>
              <a:spcPct val="0"/>
            </a:spcBef>
            <a:spcAft>
              <a:spcPct val="15000"/>
            </a:spcAft>
            <a:buChar char="••"/>
          </a:pPr>
          <a:r>
            <a:rPr lang="nb-NO" sz="1600" kern="1200" baseline="0" dirty="0" err="1" smtClean="0"/>
            <a:t>Kraftfoder-blandingar</a:t>
          </a:r>
          <a:endParaRPr lang="nb-NO" sz="4230" kern="1200" baseline="0" dirty="0"/>
        </a:p>
      </dsp:txBody>
      <dsp:txXfrm rot="10800000">
        <a:off x="4542443" y="1156171"/>
        <a:ext cx="2102093" cy="946163"/>
      </dsp:txXfrm>
    </dsp:sp>
    <dsp:sp modelId="{3FCE3E19-8368-4BD3-8ACC-D820D3116682}">
      <dsp:nvSpPr>
        <dsp:cNvPr id="0" name=""/>
        <dsp:cNvSpPr/>
      </dsp:nvSpPr>
      <dsp:spPr>
        <a:xfrm>
          <a:off x="1360330" y="1165108"/>
          <a:ext cx="3867728" cy="1417567"/>
        </a:xfrm>
        <a:prstGeom prst="trapezoid">
          <a:avLst>
            <a:gd name="adj" fmla="val 72650"/>
          </a:avLst>
        </a:prstGeom>
        <a:gradFill rotWithShape="0">
          <a:gsLst>
            <a:gs pos="72000">
              <a:srgbClr val="FFC000"/>
            </a:gs>
            <a:gs pos="91000">
              <a:schemeClr val="accent1">
                <a:tint val="44500"/>
                <a:satMod val="160000"/>
              </a:schemeClr>
            </a:gs>
            <a:gs pos="100000">
              <a:schemeClr val="accent1">
                <a:tint val="23500"/>
                <a:satMod val="160000"/>
              </a:schemeClr>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nb-NO" sz="1800" kern="1200" dirty="0" smtClean="0"/>
            <a:t>Kraftfoder, </a:t>
          </a:r>
        </a:p>
        <a:p>
          <a:pPr lvl="0" algn="ctr" defTabSz="800100">
            <a:lnSpc>
              <a:spcPct val="90000"/>
            </a:lnSpc>
            <a:spcBef>
              <a:spcPct val="0"/>
            </a:spcBef>
            <a:spcAft>
              <a:spcPct val="35000"/>
            </a:spcAft>
          </a:pPr>
          <a:r>
            <a:rPr lang="nb-NO" sz="1800" kern="1200" dirty="0" smtClean="0"/>
            <a:t>upp till 0,5 % av KV</a:t>
          </a:r>
          <a:endParaRPr lang="nb-NO" sz="1800" kern="1200" dirty="0"/>
        </a:p>
      </dsp:txBody>
      <dsp:txXfrm>
        <a:off x="2037182" y="1165108"/>
        <a:ext cx="2514023" cy="1417567"/>
      </dsp:txXfrm>
    </dsp:sp>
    <dsp:sp modelId="{A5826324-CF34-4520-9328-CE40858EB48B}">
      <dsp:nvSpPr>
        <dsp:cNvPr id="0" name=""/>
        <dsp:cNvSpPr/>
      </dsp:nvSpPr>
      <dsp:spPr>
        <a:xfrm rot="10800000">
          <a:off x="5148478" y="2510533"/>
          <a:ext cx="2123499" cy="1330937"/>
        </a:xfrm>
        <a:prstGeom prst="nonIsoscelesTrapezoid">
          <a:avLst>
            <a:gd name="adj1" fmla="val 0"/>
            <a:gd name="adj2" fmla="val 72650"/>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71450" lvl="1" indent="-171450" algn="l" defTabSz="711200">
            <a:lnSpc>
              <a:spcPct val="90000"/>
            </a:lnSpc>
            <a:spcBef>
              <a:spcPct val="0"/>
            </a:spcBef>
            <a:spcAft>
              <a:spcPct val="15000"/>
            </a:spcAft>
            <a:buChar char="••"/>
          </a:pPr>
          <a:r>
            <a:rPr lang="nb-NO" sz="1600" kern="1200" dirty="0" smtClean="0"/>
            <a:t>Hö, hösilage, gräs</a:t>
          </a:r>
          <a:endParaRPr lang="nb-NO" sz="1600" kern="1200" dirty="0"/>
        </a:p>
      </dsp:txBody>
      <dsp:txXfrm rot="10800000">
        <a:off x="5703855" y="2510533"/>
        <a:ext cx="1568122" cy="1330937"/>
      </dsp:txXfrm>
    </dsp:sp>
    <dsp:sp modelId="{63DABCA0-FE5F-4A52-B732-05A27C228213}">
      <dsp:nvSpPr>
        <dsp:cNvPr id="0" name=""/>
        <dsp:cNvSpPr/>
      </dsp:nvSpPr>
      <dsp:spPr>
        <a:xfrm>
          <a:off x="400708" y="2294335"/>
          <a:ext cx="5801592" cy="1820988"/>
        </a:xfrm>
        <a:prstGeom prst="trapezoid">
          <a:avLst>
            <a:gd name="adj" fmla="val 72650"/>
          </a:avLst>
        </a:prstGeom>
        <a:gradFill rotWithShape="0">
          <a:gsLst>
            <a:gs pos="72000">
              <a:srgbClr val="92D050"/>
            </a:gs>
            <a:gs pos="91000">
              <a:schemeClr val="accent1">
                <a:tint val="44500"/>
                <a:satMod val="160000"/>
              </a:schemeClr>
            </a:gs>
            <a:gs pos="100000">
              <a:schemeClr val="accent1">
                <a:tint val="23500"/>
                <a:satMod val="160000"/>
              </a:schemeClr>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nb-NO" sz="1800" kern="1200" dirty="0" smtClean="0"/>
            <a:t>Grovfoder TS, min. 1,5 % av KV </a:t>
          </a:r>
          <a:endParaRPr lang="nb-NO" sz="1800" kern="1200" dirty="0"/>
        </a:p>
      </dsp:txBody>
      <dsp:txXfrm>
        <a:off x="1415987" y="2294335"/>
        <a:ext cx="3771034" cy="1820988"/>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A3DAB1-F27B-0044-805D-564B70D2B3F1}" type="datetimeFigureOut">
              <a:rPr lang="en-US"/>
              <a:pPr/>
              <a:t>14-01-13</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80A6B8-986D-FD4D-A823-B2E2ECC0955E}" type="slidenum">
              <a:rPr/>
              <a:pPr/>
              <a:t>‹Nr.›</a:t>
            </a:fld>
            <a:endParaRPr lang="sv-S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E624B0-EC2C-4D35-967B-1E4FDB6B6657}" type="datetimeFigureOut">
              <a:rPr lang="nb-NO" smtClean="0"/>
              <a:pPr/>
              <a:t>14-01-13</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720D59-4870-48DB-82AE-CF20CF2BD914}"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441776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Dette er notater</a:t>
            </a:r>
            <a:endParaRPr lang="nb-NO" dirty="0"/>
          </a:p>
        </p:txBody>
      </p:sp>
      <p:sp>
        <p:nvSpPr>
          <p:cNvPr id="4" name="Plassholder for lysbildenummer 3"/>
          <p:cNvSpPr>
            <a:spLocks noGrp="1"/>
          </p:cNvSpPr>
          <p:nvPr>
            <p:ph type="sldNum" sz="quarter" idx="10"/>
          </p:nvPr>
        </p:nvSpPr>
        <p:spPr/>
        <p:txBody>
          <a:bodyPr/>
          <a:lstStyle/>
          <a:p>
            <a:fld id="{FC720D59-4870-48DB-82AE-CF20CF2BD914}" type="slidenum">
              <a:rPr lang="nb-NO" smtClean="0"/>
              <a:pPr/>
              <a:t>9</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2637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CF9B96A7-CED7-8441-BE7F-F9D11ABB2424}" type="datetime1">
              <a:rPr lang="en-US"/>
              <a:pPr/>
              <a:t>14-01-13</a:t>
            </a:fld>
            <a:endParaRPr lang="nb-NO"/>
          </a:p>
        </p:txBody>
      </p:sp>
      <p:sp>
        <p:nvSpPr>
          <p:cNvPr id="5" name="Plassholder for bunntekst 4"/>
          <p:cNvSpPr>
            <a:spLocks noGrp="1"/>
          </p:cNvSpPr>
          <p:nvPr>
            <p:ph type="ftr" sz="quarter" idx="11"/>
          </p:nvPr>
        </p:nvSpPr>
        <p:spPr>
          <a:xfrm>
            <a:off x="3124200" y="6356350"/>
            <a:ext cx="2895600" cy="365125"/>
          </a:xfrm>
          <a:prstGeom prst="rect">
            <a:avLst/>
          </a:prstGeom>
        </p:spPr>
        <p:txBody>
          <a:bodyPr/>
          <a:lstStyle/>
          <a:p>
            <a:endParaRPr lang="nb-NO"/>
          </a:p>
        </p:txBody>
      </p:sp>
      <p:sp>
        <p:nvSpPr>
          <p:cNvPr id="6" name="Plassholder for lysbildenummer 5"/>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55459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EE3457E3-C014-5440-A0C4-D0D142A583C4}" type="datetime1">
              <a:rPr lang="en-US"/>
              <a:pPr/>
              <a:t>14-01-13</a:t>
            </a:fld>
            <a:endParaRPr lang="nb-NO"/>
          </a:p>
        </p:txBody>
      </p:sp>
      <p:sp>
        <p:nvSpPr>
          <p:cNvPr id="5" name="Plassholder for bunntekst 4"/>
          <p:cNvSpPr>
            <a:spLocks noGrp="1"/>
          </p:cNvSpPr>
          <p:nvPr>
            <p:ph type="ftr" sz="quarter" idx="11"/>
          </p:nvPr>
        </p:nvSpPr>
        <p:spPr>
          <a:xfrm>
            <a:off x="3124200" y="6356350"/>
            <a:ext cx="2895600" cy="365125"/>
          </a:xfrm>
          <a:prstGeom prst="rect">
            <a:avLst/>
          </a:prstGeom>
        </p:spPr>
        <p:txBody>
          <a:bodyPr/>
          <a:lstStyle/>
          <a:p>
            <a:endParaRPr lang="nb-NO"/>
          </a:p>
        </p:txBody>
      </p:sp>
      <p:sp>
        <p:nvSpPr>
          <p:cNvPr id="6" name="Plassholder for lysbildenummer 5"/>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89625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340EA8B4-876A-374E-848B-66BE3BA76FF1}" type="datetime1">
              <a:rPr lang="en-US"/>
              <a:pPr/>
              <a:t>14-01-13</a:t>
            </a:fld>
            <a:endParaRPr lang="nb-NO"/>
          </a:p>
        </p:txBody>
      </p:sp>
      <p:sp>
        <p:nvSpPr>
          <p:cNvPr id="5" name="Plassholder for bunntekst 4"/>
          <p:cNvSpPr>
            <a:spLocks noGrp="1"/>
          </p:cNvSpPr>
          <p:nvPr>
            <p:ph type="ftr" sz="quarter" idx="11"/>
          </p:nvPr>
        </p:nvSpPr>
        <p:spPr>
          <a:xfrm>
            <a:off x="3124200" y="6356350"/>
            <a:ext cx="2895600" cy="365125"/>
          </a:xfrm>
          <a:prstGeom prst="rect">
            <a:avLst/>
          </a:prstGeom>
        </p:spPr>
        <p:txBody>
          <a:bodyPr/>
          <a:lstStyle/>
          <a:p>
            <a:endParaRPr lang="nb-NO"/>
          </a:p>
        </p:txBody>
      </p:sp>
      <p:sp>
        <p:nvSpPr>
          <p:cNvPr id="6" name="Plassholder for lysbildenummer 5"/>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156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94F3794E-F7FD-C24C-A0FA-CAEE5C80A806}" type="datetime1">
              <a:rPr lang="en-US"/>
              <a:pPr/>
              <a:t>14-01-13</a:t>
            </a:fld>
            <a:endParaRPr lang="nb-NO"/>
          </a:p>
        </p:txBody>
      </p:sp>
      <p:sp>
        <p:nvSpPr>
          <p:cNvPr id="5" name="Plassholder for bunntekst 4"/>
          <p:cNvSpPr>
            <a:spLocks noGrp="1"/>
          </p:cNvSpPr>
          <p:nvPr>
            <p:ph type="ftr" sz="quarter" idx="11"/>
          </p:nvPr>
        </p:nvSpPr>
        <p:spPr>
          <a:xfrm>
            <a:off x="3124200" y="6356350"/>
            <a:ext cx="2895600" cy="365125"/>
          </a:xfrm>
          <a:prstGeom prst="rect">
            <a:avLst/>
          </a:prstGeom>
        </p:spPr>
        <p:txBody>
          <a:bodyPr/>
          <a:lstStyle/>
          <a:p>
            <a:endParaRPr lang="nb-NO"/>
          </a:p>
        </p:txBody>
      </p:sp>
      <p:sp>
        <p:nvSpPr>
          <p:cNvPr id="6" name="Plassholder for lysbildenummer 5"/>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89035010"/>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EAC119B1-B2C3-5B4F-AD4F-4ED58611601B}" type="datetime1">
              <a:rPr lang="en-US"/>
              <a:pPr/>
              <a:t>14-01-13</a:t>
            </a:fld>
            <a:endParaRPr lang="nb-NO"/>
          </a:p>
        </p:txBody>
      </p:sp>
      <p:sp>
        <p:nvSpPr>
          <p:cNvPr id="5" name="Plassholder for bunntekst 4"/>
          <p:cNvSpPr>
            <a:spLocks noGrp="1"/>
          </p:cNvSpPr>
          <p:nvPr>
            <p:ph type="ftr" sz="quarter" idx="11"/>
          </p:nvPr>
        </p:nvSpPr>
        <p:spPr>
          <a:xfrm>
            <a:off x="3124200" y="6356350"/>
            <a:ext cx="2895600" cy="365125"/>
          </a:xfrm>
          <a:prstGeom prst="rect">
            <a:avLst/>
          </a:prstGeom>
        </p:spPr>
        <p:txBody>
          <a:bodyPr/>
          <a:lstStyle/>
          <a:p>
            <a:endParaRPr lang="nb-NO"/>
          </a:p>
        </p:txBody>
      </p:sp>
      <p:sp>
        <p:nvSpPr>
          <p:cNvPr id="6" name="Plassholder for lysbildenummer 5"/>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0908277"/>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61215AB9-DF11-9044-A36D-F0C604D31F88}" type="datetime1">
              <a:rPr lang="en-US"/>
              <a:pPr/>
              <a:t>14-01-13</a:t>
            </a:fld>
            <a:endParaRPr lang="nb-NO"/>
          </a:p>
        </p:txBody>
      </p:sp>
      <p:sp>
        <p:nvSpPr>
          <p:cNvPr id="6" name="Plassholder for bunntekst 5"/>
          <p:cNvSpPr>
            <a:spLocks noGrp="1"/>
          </p:cNvSpPr>
          <p:nvPr>
            <p:ph type="ftr" sz="quarter" idx="11"/>
          </p:nvPr>
        </p:nvSpPr>
        <p:spPr>
          <a:xfrm>
            <a:off x="3124200" y="6356350"/>
            <a:ext cx="2895600" cy="365125"/>
          </a:xfrm>
          <a:prstGeom prst="rect">
            <a:avLst/>
          </a:prstGeom>
        </p:spPr>
        <p:txBody>
          <a:bodyPr/>
          <a:lstStyle/>
          <a:p>
            <a:endParaRPr lang="nb-NO"/>
          </a:p>
        </p:txBody>
      </p:sp>
      <p:sp>
        <p:nvSpPr>
          <p:cNvPr id="7" name="Plassholder for lysbildenummer 6"/>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1764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2C847D6C-D01C-A24B-AA4E-DDC0482CE27F}" type="datetime1">
              <a:rPr lang="en-US"/>
              <a:pPr/>
              <a:t>14-01-13</a:t>
            </a:fld>
            <a:endParaRPr lang="nb-NO"/>
          </a:p>
        </p:txBody>
      </p:sp>
      <p:sp>
        <p:nvSpPr>
          <p:cNvPr id="8" name="Plassholder for bunntekst 7"/>
          <p:cNvSpPr>
            <a:spLocks noGrp="1"/>
          </p:cNvSpPr>
          <p:nvPr>
            <p:ph type="ftr" sz="quarter" idx="11"/>
          </p:nvPr>
        </p:nvSpPr>
        <p:spPr>
          <a:xfrm>
            <a:off x="3124200" y="6356350"/>
            <a:ext cx="2895600" cy="365125"/>
          </a:xfrm>
          <a:prstGeom prst="rect">
            <a:avLst/>
          </a:prstGeom>
        </p:spPr>
        <p:txBody>
          <a:bodyPr/>
          <a:lstStyle/>
          <a:p>
            <a:endParaRPr lang="nb-NO"/>
          </a:p>
        </p:txBody>
      </p:sp>
      <p:sp>
        <p:nvSpPr>
          <p:cNvPr id="9" name="Plassholder for lysbildenummer 8"/>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3078186"/>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1020F055-A0F6-3749-A6DA-5D50E5261CCF}" type="datetime1">
              <a:rPr lang="en-US"/>
              <a:pPr/>
              <a:t>14-01-13</a:t>
            </a:fld>
            <a:endParaRPr lang="nb-NO"/>
          </a:p>
        </p:txBody>
      </p:sp>
      <p:sp>
        <p:nvSpPr>
          <p:cNvPr id="4" name="Plassholder for bunntekst 3"/>
          <p:cNvSpPr>
            <a:spLocks noGrp="1"/>
          </p:cNvSpPr>
          <p:nvPr>
            <p:ph type="ftr" sz="quarter" idx="11"/>
          </p:nvPr>
        </p:nvSpPr>
        <p:spPr>
          <a:xfrm>
            <a:off x="3124200" y="6356350"/>
            <a:ext cx="2895600" cy="365125"/>
          </a:xfrm>
          <a:prstGeom prst="rect">
            <a:avLst/>
          </a:prstGeom>
        </p:spPr>
        <p:txBody>
          <a:bodyPr/>
          <a:lstStyle/>
          <a:p>
            <a:endParaRPr lang="nb-NO"/>
          </a:p>
        </p:txBody>
      </p:sp>
      <p:sp>
        <p:nvSpPr>
          <p:cNvPr id="5" name="Plassholder for lysbildenummer 4"/>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5286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C2BEC5DC-7C3E-0644-A212-04D472E974B7}" type="datetime1">
              <a:rPr lang="en-US"/>
              <a:pPr/>
              <a:t>14-01-13</a:t>
            </a:fld>
            <a:endParaRPr lang="nb-NO"/>
          </a:p>
        </p:txBody>
      </p:sp>
      <p:sp>
        <p:nvSpPr>
          <p:cNvPr id="3" name="Plassholder for bunntekst 2"/>
          <p:cNvSpPr>
            <a:spLocks noGrp="1"/>
          </p:cNvSpPr>
          <p:nvPr>
            <p:ph type="ftr" sz="quarter" idx="11"/>
          </p:nvPr>
        </p:nvSpPr>
        <p:spPr>
          <a:xfrm>
            <a:off x="3124200" y="6356350"/>
            <a:ext cx="2895600" cy="365125"/>
          </a:xfrm>
          <a:prstGeom prst="rect">
            <a:avLst/>
          </a:prstGeom>
        </p:spPr>
        <p:txBody>
          <a:bodyPr/>
          <a:lstStyle/>
          <a:p>
            <a:endParaRPr lang="nb-NO"/>
          </a:p>
        </p:txBody>
      </p:sp>
      <p:sp>
        <p:nvSpPr>
          <p:cNvPr id="4" name="Plassholder for lysbildenummer 3"/>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7507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3281782B-400B-F446-92A0-DBCE135FA12F}" type="datetime1">
              <a:rPr lang="en-US"/>
              <a:pPr/>
              <a:t>14-01-13</a:t>
            </a:fld>
            <a:endParaRPr lang="nb-NO"/>
          </a:p>
        </p:txBody>
      </p:sp>
      <p:sp>
        <p:nvSpPr>
          <p:cNvPr id="6" name="Plassholder for bunntekst 5"/>
          <p:cNvSpPr>
            <a:spLocks noGrp="1"/>
          </p:cNvSpPr>
          <p:nvPr>
            <p:ph type="ftr" sz="quarter" idx="11"/>
          </p:nvPr>
        </p:nvSpPr>
        <p:spPr>
          <a:xfrm>
            <a:off x="3124200" y="6356350"/>
            <a:ext cx="2895600" cy="365125"/>
          </a:xfrm>
          <a:prstGeom prst="rect">
            <a:avLst/>
          </a:prstGeom>
        </p:spPr>
        <p:txBody>
          <a:bodyPr/>
          <a:lstStyle/>
          <a:p>
            <a:endParaRPr lang="nb-NO"/>
          </a:p>
        </p:txBody>
      </p:sp>
      <p:sp>
        <p:nvSpPr>
          <p:cNvPr id="7" name="Plassholder for lysbildenummer 6"/>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83533175"/>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3D96469B-4C88-A94C-9DFE-C8F2E68E0F49}" type="datetime1">
              <a:rPr lang="en-US"/>
              <a:pPr/>
              <a:t>14-01-13</a:t>
            </a:fld>
            <a:endParaRPr lang="nb-NO"/>
          </a:p>
        </p:txBody>
      </p:sp>
      <p:sp>
        <p:nvSpPr>
          <p:cNvPr id="6" name="Plassholder for bunntekst 5"/>
          <p:cNvSpPr>
            <a:spLocks noGrp="1"/>
          </p:cNvSpPr>
          <p:nvPr>
            <p:ph type="ftr" sz="quarter" idx="11"/>
          </p:nvPr>
        </p:nvSpPr>
        <p:spPr>
          <a:xfrm>
            <a:off x="3124200" y="6356350"/>
            <a:ext cx="2895600" cy="365125"/>
          </a:xfrm>
          <a:prstGeom prst="rect">
            <a:avLst/>
          </a:prstGeom>
        </p:spPr>
        <p:txBody>
          <a:bodyPr/>
          <a:lstStyle/>
          <a:p>
            <a:endParaRPr lang="nb-NO"/>
          </a:p>
        </p:txBody>
      </p:sp>
      <p:sp>
        <p:nvSpPr>
          <p:cNvPr id="7" name="Plassholder for lysbildenummer 6"/>
          <p:cNvSpPr>
            <a:spLocks noGrp="1"/>
          </p:cNvSpPr>
          <p:nvPr>
            <p:ph type="sldNum" sz="quarter" idx="12"/>
          </p:nvPr>
        </p:nvSpPr>
        <p:spPr/>
        <p:txBody>
          <a:bodyPr/>
          <a:lstStyle/>
          <a:p>
            <a:fld id="{053AA96B-513D-4B28-B212-94ACDA4DE7DB}" type="slidenum">
              <a:rPr lang="nb-NO" smtClean="0"/>
              <a:pPr/>
              <a:t>‹Nr.›</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569611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792162"/>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295401"/>
            <a:ext cx="8229600" cy="46482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F6B0B3-A029-D348-8407-6064A6F96B03}" type="datetime1">
              <a:rPr lang="en-US"/>
              <a:pPr/>
              <a:t>14-01-13</a:t>
            </a:fld>
            <a:endParaRPr lang="nb-NO"/>
          </a:p>
        </p:txBody>
      </p:sp>
      <p:sp>
        <p:nvSpPr>
          <p:cNvPr id="6" name="Plassholder for lysbildenummer 5"/>
          <p:cNvSpPr>
            <a:spLocks noGrp="1"/>
          </p:cNvSpPr>
          <p:nvPr>
            <p:ph type="sldNum" sz="quarter" idx="4"/>
          </p:nvPr>
        </p:nvSpPr>
        <p:spPr>
          <a:xfrm>
            <a:off x="5562600" y="6324600"/>
            <a:ext cx="3124200" cy="365125"/>
          </a:xfrm>
          <a:prstGeom prst="rect">
            <a:avLst/>
          </a:prstGeom>
        </p:spPr>
        <p:txBody>
          <a:bodyPr vert="horz" lIns="91440" tIns="45720" rIns="91440" bIns="45720" rtlCol="0" anchor="ctr"/>
          <a:lstStyle>
            <a:lvl1pPr algn="r">
              <a:defRPr sz="800">
                <a:solidFill>
                  <a:schemeClr val="tx1"/>
                </a:solidFill>
              </a:defRPr>
            </a:lvl1pPr>
          </a:lstStyle>
          <a:p>
            <a:endParaRPr lang="nb-NO"/>
          </a:p>
        </p:txBody>
      </p:sp>
      <p:pic>
        <p:nvPicPr>
          <p:cNvPr id="7" name="Picture 3"/>
          <p:cNvPicPr>
            <a:picLocks noChangeAspect="1" noChangeArrowheads="1"/>
          </p:cNvPicPr>
          <p:nvPr userDrawn="1"/>
        </p:nvPicPr>
        <p:blipFill>
          <a:blip r:embed="rId1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381000" y="6172200"/>
            <a:ext cx="4114800" cy="544167"/>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cxnSp>
        <p:nvCxnSpPr>
          <p:cNvPr id="10" name="Rak 9"/>
          <p:cNvCxnSpPr/>
          <p:nvPr userDrawn="1"/>
        </p:nvCxnSpPr>
        <p:spPr>
          <a:xfrm>
            <a:off x="381000" y="6172200"/>
            <a:ext cx="8382000" cy="1588"/>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137870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3600" b="1" i="0" kern="1200">
          <a:solidFill>
            <a:schemeClr val="tx1"/>
          </a:solidFill>
          <a:latin typeface="+mj-lt"/>
          <a:ea typeface="+mj-ea"/>
          <a:cs typeface="+mj-cs"/>
        </a:defRPr>
      </a:lvl1pPr>
    </p:titleStyle>
    <p:bodyStyle>
      <a:lvl1pPr marL="0" indent="0" algn="l" defTabSz="914400" rtl="0" eaLnBrk="1" latinLnBrk="0" hangingPunct="1">
        <a:spcBef>
          <a:spcPts val="1272"/>
        </a:spcBef>
        <a:buFontTx/>
        <a:buNone/>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ctrTitle"/>
          </p:nvPr>
        </p:nvSpPr>
        <p:spPr>
          <a:xfrm>
            <a:off x="683568" y="2348880"/>
            <a:ext cx="7772400" cy="1470025"/>
          </a:xfrm>
        </p:spPr>
        <p:txBody>
          <a:bodyPr/>
          <a:lstStyle/>
          <a:p>
            <a:r>
              <a:rPr lang="nb-NO" dirty="0" smtClean="0"/>
              <a:t>Hästens behov vid underhåll</a:t>
            </a:r>
            <a:endParaRPr lang="nb-NO" dirty="0"/>
          </a:p>
        </p:txBody>
      </p:sp>
      <p:pic>
        <p:nvPicPr>
          <p:cNvPr id="1028" name="Picture 4"/>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5638800" y="609600"/>
            <a:ext cx="2705100" cy="16859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4" name="Platshållare för bildnummer 3"/>
          <p:cNvSpPr>
            <a:spLocks noGrp="1"/>
          </p:cNvSpPr>
          <p:nvPr>
            <p:ph type="sldNum" sz="quarter" idx="12"/>
          </p:nvPr>
        </p:nvSpPr>
        <p:spPr/>
        <p:txBody>
          <a:bodyPr/>
          <a:lstStyle/>
          <a:p>
            <a:fld id="{053AA96B-513D-4B28-B212-94ACDA4DE7DB}" type="slidenum">
              <a:rPr lang="nb-NO" smtClean="0"/>
              <a:pPr/>
              <a:t>1</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284500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ctrTitle"/>
          </p:nvPr>
        </p:nvSpPr>
        <p:spPr>
          <a:xfrm>
            <a:off x="704982" y="457200"/>
            <a:ext cx="7772400" cy="3145681"/>
          </a:xfrm>
        </p:spPr>
        <p:txBody>
          <a:bodyPr>
            <a:normAutofit/>
          </a:bodyPr>
          <a:lstStyle/>
          <a:p>
            <a:pPr marL="285750" indent="-285750"/>
            <a:r>
              <a:rPr lang="nb-NO" dirty="0"/>
              <a:t>Demonstration: </a:t>
            </a:r>
            <a:br>
              <a:rPr lang="nb-NO" dirty="0"/>
            </a:br>
            <a:r>
              <a:rPr lang="nb-NO" dirty="0" smtClean="0"/>
              <a:t/>
            </a:r>
            <a:br>
              <a:rPr lang="nb-NO" dirty="0" smtClean="0"/>
            </a:br>
            <a:r>
              <a:rPr lang="nb-NO" dirty="0" smtClean="0"/>
              <a:t>Hur </a:t>
            </a:r>
            <a:r>
              <a:rPr lang="nb-NO" dirty="0"/>
              <a:t>du använder PC-Horse för att göra</a:t>
            </a:r>
            <a:br>
              <a:rPr lang="nb-NO" dirty="0"/>
            </a:br>
            <a:r>
              <a:rPr lang="nb-NO" dirty="0"/>
              <a:t>en dagsranson till häst i underhåll</a:t>
            </a:r>
          </a:p>
        </p:txBody>
      </p:sp>
      <p:pic>
        <p:nvPicPr>
          <p:cNvPr id="1028" name="Picture 4"/>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5562600" y="4038600"/>
            <a:ext cx="2705100" cy="16859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4" name="Platshållare för bildnummer 3"/>
          <p:cNvSpPr>
            <a:spLocks noGrp="1"/>
          </p:cNvSpPr>
          <p:nvPr>
            <p:ph type="sldNum" sz="quarter" idx="12"/>
          </p:nvPr>
        </p:nvSpPr>
        <p:spPr/>
        <p:txBody>
          <a:bodyPr/>
          <a:lstStyle/>
          <a:p>
            <a:fld id="{053AA96B-513D-4B28-B212-94ACDA4DE7DB}" type="slidenum">
              <a:rPr lang="nb-NO" smtClean="0"/>
              <a:pPr/>
              <a:t>10</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2653289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kstSylinder 3"/>
          <p:cNvSpPr txBox="1"/>
          <p:nvPr/>
        </p:nvSpPr>
        <p:spPr>
          <a:xfrm>
            <a:off x="457200" y="1828800"/>
            <a:ext cx="3429000" cy="329320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nb-NO" sz="1600" dirty="0" smtClean="0"/>
              <a:t>Kön: Sto</a:t>
            </a:r>
          </a:p>
          <a:p>
            <a:r>
              <a:rPr lang="nb-NO" sz="1600" dirty="0" smtClean="0"/>
              <a:t>Ålder: 5 år</a:t>
            </a:r>
          </a:p>
          <a:p>
            <a:r>
              <a:rPr lang="nb-NO" sz="1600" dirty="0" err="1" smtClean="0"/>
              <a:t>Kroppsvikt</a:t>
            </a:r>
            <a:r>
              <a:rPr lang="nb-NO" sz="1600" dirty="0" smtClean="0"/>
              <a:t>: 470 kg</a:t>
            </a:r>
          </a:p>
          <a:p>
            <a:r>
              <a:rPr lang="nb-NO" sz="1600" dirty="0" err="1" smtClean="0"/>
              <a:t>Blodstyp</a:t>
            </a:r>
            <a:r>
              <a:rPr lang="nb-NO" sz="1600" dirty="0" smtClean="0"/>
              <a:t>: </a:t>
            </a:r>
            <a:r>
              <a:rPr lang="nb-NO" sz="1600" dirty="0" err="1" smtClean="0"/>
              <a:t>Kallblodshäst</a:t>
            </a:r>
            <a:endParaRPr lang="nb-NO" sz="1600" dirty="0" smtClean="0"/>
          </a:p>
          <a:p>
            <a:r>
              <a:rPr lang="nb-NO" sz="1600" dirty="0" err="1" smtClean="0"/>
              <a:t>Hästtyp</a:t>
            </a:r>
            <a:r>
              <a:rPr lang="nb-NO" sz="1600" dirty="0" smtClean="0"/>
              <a:t>: </a:t>
            </a:r>
            <a:r>
              <a:rPr lang="nb-NO" sz="1600" dirty="0" err="1" smtClean="0"/>
              <a:t>Underhåll</a:t>
            </a:r>
            <a:endParaRPr lang="nb-NO" sz="1600" dirty="0" smtClean="0"/>
          </a:p>
          <a:p>
            <a:endParaRPr lang="nb-NO" sz="1600" b="1" i="1" dirty="0" smtClean="0"/>
          </a:p>
          <a:p>
            <a:r>
              <a:rPr lang="nb-NO" sz="1600" b="1" i="1" dirty="0" smtClean="0"/>
              <a:t>Kommentar: </a:t>
            </a:r>
          </a:p>
          <a:p>
            <a:endParaRPr lang="nb-NO" sz="1600" b="1" i="1" dirty="0" smtClean="0"/>
          </a:p>
          <a:p>
            <a:r>
              <a:rPr lang="nb-NO" sz="1600" b="1" i="1" dirty="0" smtClean="0"/>
              <a:t>Mia går mycket ute och vi har därför kryssat för ”Går i hage” som gör att</a:t>
            </a:r>
          </a:p>
          <a:p>
            <a:r>
              <a:rPr lang="nb-NO" sz="1600" b="1" i="1" dirty="0" smtClean="0"/>
              <a:t>underhållsbehovet ökas med </a:t>
            </a:r>
            <a:r>
              <a:rPr lang="nb-NO" sz="1600" b="1" i="1" dirty="0" err="1" smtClean="0"/>
              <a:t>ca</a:t>
            </a:r>
            <a:r>
              <a:rPr lang="nb-NO" sz="1600" b="1" i="1" dirty="0" smtClean="0"/>
              <a:t> 10% i programmet.</a:t>
            </a:r>
          </a:p>
          <a:p>
            <a:r>
              <a:rPr lang="nb-NO" sz="1600" b="1" i="1" dirty="0" smtClean="0"/>
              <a:t> </a:t>
            </a:r>
            <a:endParaRPr lang="nb-NO" sz="1600" b="1" i="1" dirty="0"/>
          </a:p>
        </p:txBody>
      </p:sp>
      <p:sp>
        <p:nvSpPr>
          <p:cNvPr id="5" name="Rubrik 4"/>
          <p:cNvSpPr>
            <a:spLocks noGrp="1"/>
          </p:cNvSpPr>
          <p:nvPr>
            <p:ph type="title"/>
          </p:nvPr>
        </p:nvSpPr>
        <p:spPr>
          <a:xfrm>
            <a:off x="457200" y="274638"/>
            <a:ext cx="8229600" cy="563562"/>
          </a:xfrm>
        </p:spPr>
        <p:txBody>
          <a:bodyPr>
            <a:normAutofit fontScale="90000"/>
          </a:bodyPr>
          <a:lstStyle/>
          <a:p>
            <a:r>
              <a:rPr lang="sv-SE"/>
              <a:t>Haflingern Mia</a:t>
            </a:r>
          </a:p>
        </p:txBody>
      </p:sp>
      <p:pic>
        <p:nvPicPr>
          <p:cNvPr id="6" name="Bilde 1"/>
          <p:cNvPicPr/>
          <p:nvPr/>
        </p:nvPicPr>
        <p:blipFill>
          <a:blip r:embed="rId2"/>
          <a:stretch>
            <a:fillRect/>
          </a:stretch>
        </p:blipFill>
        <p:spPr>
          <a:xfrm>
            <a:off x="4038600" y="228600"/>
            <a:ext cx="4724400" cy="5792302"/>
          </a:xfrm>
          <a:prstGeom prst="rect">
            <a:avLst/>
          </a:prstGeom>
        </p:spPr>
      </p:pic>
      <p:sp>
        <p:nvSpPr>
          <p:cNvPr id="7" name="Platshållare för bildnummer 6"/>
          <p:cNvSpPr>
            <a:spLocks noGrp="1"/>
          </p:cNvSpPr>
          <p:nvPr>
            <p:ph type="sldNum" sz="quarter" idx="12"/>
          </p:nvPr>
        </p:nvSpPr>
        <p:spPr/>
        <p:txBody>
          <a:bodyPr/>
          <a:lstStyle/>
          <a:p>
            <a:fld id="{053AA96B-513D-4B28-B212-94ACDA4DE7DB}" type="slidenum">
              <a:rPr lang="nb-NO" smtClean="0"/>
              <a:pPr/>
              <a:t>11</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4307051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6128445" y="1752600"/>
            <a:ext cx="2786955" cy="3096344"/>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nb-NO" sz="1600" dirty="0" smtClean="0"/>
              <a:t>När näringsbehovet till hästen är beräknat är det upp till dig att sätta samman en daglig foderranson som:</a:t>
            </a:r>
          </a:p>
          <a:p>
            <a:pPr>
              <a:buFont typeface="+mj-lt"/>
              <a:buAutoNum type="arabicPeriod"/>
            </a:pPr>
            <a:r>
              <a:rPr lang="nb-NO" sz="1600" dirty="0" smtClean="0"/>
              <a:t> Täcker näringsbehovet så bra som möjligt</a:t>
            </a:r>
          </a:p>
          <a:p>
            <a:pPr>
              <a:buFont typeface="+mj-lt"/>
              <a:buAutoNum type="arabicPeriod"/>
            </a:pPr>
            <a:r>
              <a:rPr lang="nb-NO" sz="1600" dirty="0" smtClean="0"/>
              <a:t>Tilfredsställer hästens behov av grovfoder i dagsgivan.       Det vill säga ger tillräckligt med tuggtid och sysselsättning.</a:t>
            </a:r>
          </a:p>
        </p:txBody>
      </p:sp>
      <p:sp>
        <p:nvSpPr>
          <p:cNvPr id="6" name="Rubrik 5"/>
          <p:cNvSpPr>
            <a:spLocks noGrp="1"/>
          </p:cNvSpPr>
          <p:nvPr>
            <p:ph type="title"/>
          </p:nvPr>
        </p:nvSpPr>
        <p:spPr>
          <a:xfrm>
            <a:off x="381000" y="381000"/>
            <a:ext cx="8229600" cy="609600"/>
          </a:xfrm>
        </p:spPr>
        <p:txBody>
          <a:bodyPr>
            <a:normAutofit/>
          </a:bodyPr>
          <a:lstStyle/>
          <a:p>
            <a:pPr rtl="0" eaLnBrk="1" latinLnBrk="0" hangingPunct="1"/>
            <a:r>
              <a:rPr lang="nb-NO" sz="3200" b="1" kern="1200">
                <a:solidFill>
                  <a:schemeClr val="tx1"/>
                </a:solidFill>
                <a:latin typeface="Calibri"/>
                <a:ea typeface="+mn-ea"/>
                <a:cs typeface="+mn-cs"/>
              </a:rPr>
              <a:t>Här är näringsbehovet för Mia beräknat</a:t>
            </a:r>
          </a:p>
        </p:txBody>
      </p:sp>
      <p:pic>
        <p:nvPicPr>
          <p:cNvPr id="5" name="Bilde 2"/>
          <p:cNvPicPr/>
          <p:nvPr/>
        </p:nvPicPr>
        <p:blipFill>
          <a:blip r:embed="rId2"/>
          <a:stretch>
            <a:fillRect/>
          </a:stretch>
        </p:blipFill>
        <p:spPr>
          <a:xfrm>
            <a:off x="533400" y="1219200"/>
            <a:ext cx="5543550" cy="4352925"/>
          </a:xfrm>
          <a:prstGeom prst="rect">
            <a:avLst/>
          </a:prstGeom>
        </p:spPr>
      </p:pic>
      <p:sp>
        <p:nvSpPr>
          <p:cNvPr id="7" name="Platshållare för bildnummer 6"/>
          <p:cNvSpPr>
            <a:spLocks noGrp="1"/>
          </p:cNvSpPr>
          <p:nvPr>
            <p:ph type="sldNum" sz="quarter" idx="12"/>
          </p:nvPr>
        </p:nvSpPr>
        <p:spPr/>
        <p:txBody>
          <a:bodyPr/>
          <a:lstStyle/>
          <a:p>
            <a:fld id="{053AA96B-513D-4B28-B212-94ACDA4DE7DB}" type="slidenum">
              <a:rPr lang="nb-NO" smtClean="0"/>
              <a:pPr/>
              <a:t>12</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9522868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kstSylinder 3"/>
          <p:cNvSpPr txBox="1"/>
          <p:nvPr/>
        </p:nvSpPr>
        <p:spPr>
          <a:xfrm>
            <a:off x="6781800" y="1371600"/>
            <a:ext cx="1752600" cy="160043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nb-NO" sz="1600" dirty="0" smtClean="0"/>
              <a:t>Vi ska nu välja foder till Mia.</a:t>
            </a:r>
          </a:p>
          <a:p>
            <a:endParaRPr lang="nb-NO" sz="1600" dirty="0" smtClean="0"/>
          </a:p>
          <a:p>
            <a:r>
              <a:rPr lang="nb-NO" sz="1600" dirty="0" smtClean="0"/>
              <a:t>Då startar vi alltid med grovfodret! </a:t>
            </a:r>
          </a:p>
          <a:p>
            <a:endParaRPr lang="nb-NO" dirty="0"/>
          </a:p>
        </p:txBody>
      </p:sp>
      <p:sp>
        <p:nvSpPr>
          <p:cNvPr id="18" name="Rubrik 17"/>
          <p:cNvSpPr>
            <a:spLocks noGrp="1"/>
          </p:cNvSpPr>
          <p:nvPr>
            <p:ph type="title"/>
          </p:nvPr>
        </p:nvSpPr>
        <p:spPr>
          <a:xfrm>
            <a:off x="457200" y="274638"/>
            <a:ext cx="8229600" cy="563562"/>
          </a:xfrm>
        </p:spPr>
        <p:txBody>
          <a:bodyPr>
            <a:normAutofit fontScale="90000"/>
          </a:bodyPr>
          <a:lstStyle/>
          <a:p>
            <a:r>
              <a:rPr lang="sv-SE" dirty="0" smtClean="0"/>
              <a:t>Börja </a:t>
            </a:r>
            <a:r>
              <a:rPr lang="sv-SE" dirty="0"/>
              <a:t>med </a:t>
            </a:r>
            <a:r>
              <a:rPr lang="sv-SE" dirty="0" err="1"/>
              <a:t>grovfodret</a:t>
            </a:r>
            <a:endParaRPr lang="sv-SE" dirty="0"/>
          </a:p>
        </p:txBody>
      </p:sp>
      <p:pic>
        <p:nvPicPr>
          <p:cNvPr id="8" name="Bilde 3"/>
          <p:cNvPicPr/>
          <p:nvPr/>
        </p:nvPicPr>
        <p:blipFill>
          <a:blip r:embed="rId2"/>
          <a:stretch>
            <a:fillRect/>
          </a:stretch>
        </p:blipFill>
        <p:spPr>
          <a:xfrm>
            <a:off x="609600" y="1219200"/>
            <a:ext cx="5760720" cy="4463547"/>
          </a:xfrm>
          <a:prstGeom prst="rect">
            <a:avLst/>
          </a:prstGeom>
        </p:spPr>
      </p:pic>
      <p:sp>
        <p:nvSpPr>
          <p:cNvPr id="5" name="Platshållare för bildnummer 4"/>
          <p:cNvSpPr>
            <a:spLocks noGrp="1"/>
          </p:cNvSpPr>
          <p:nvPr>
            <p:ph type="sldNum" sz="quarter" idx="12"/>
          </p:nvPr>
        </p:nvSpPr>
        <p:spPr/>
        <p:txBody>
          <a:bodyPr/>
          <a:lstStyle/>
          <a:p>
            <a:fld id="{053AA96B-513D-4B28-B212-94ACDA4DE7DB}" type="slidenum">
              <a:rPr lang="nb-NO" smtClean="0"/>
              <a:pPr/>
              <a:t>13</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0894969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kstSylinder 1"/>
          <p:cNvSpPr txBox="1"/>
          <p:nvPr/>
        </p:nvSpPr>
        <p:spPr>
          <a:xfrm>
            <a:off x="4038599" y="1676400"/>
            <a:ext cx="4800601" cy="313932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nb-NO" dirty="0" smtClean="0"/>
              <a:t>Då får du upp </a:t>
            </a:r>
            <a:r>
              <a:rPr lang="nb-NO" b="1" dirty="0" smtClean="0"/>
              <a:t>Egna foder </a:t>
            </a:r>
            <a:r>
              <a:rPr lang="nb-NO" dirty="0" smtClean="0"/>
              <a:t>som är märkta med en stjärna om du lagt in egna foderanalyser.</a:t>
            </a:r>
          </a:p>
          <a:p>
            <a:pPr marL="285750" indent="-285750"/>
            <a:endParaRPr lang="nb-NO" dirty="0" smtClean="0"/>
          </a:p>
          <a:p>
            <a:pPr marL="285750" indent="-285750">
              <a:buFont typeface="Arial" panose="020B0604020202020204" pitchFamily="34" charset="0"/>
              <a:buChar char="•"/>
            </a:pPr>
            <a:r>
              <a:rPr lang="nb-NO" dirty="0" smtClean="0"/>
              <a:t>Dessutom får du upp ett antal färdiga standardfoder</a:t>
            </a:r>
          </a:p>
          <a:p>
            <a:pPr marL="285750" indent="-285750">
              <a:buFont typeface="Arial" panose="020B0604020202020204" pitchFamily="34" charset="0"/>
              <a:buChar char="•"/>
            </a:pPr>
            <a:endParaRPr lang="nb-NO" dirty="0" smtClean="0"/>
          </a:p>
          <a:p>
            <a:pPr marL="285750" indent="-285750">
              <a:buFont typeface="Arial" panose="020B0604020202020204" pitchFamily="34" charset="0"/>
              <a:buChar char="•"/>
            </a:pPr>
            <a:r>
              <a:rPr lang="nb-NO" dirty="0" smtClean="0"/>
              <a:t>Välj ett grovfoder och se hur väl det passar in i foderstaten för Mia</a:t>
            </a:r>
          </a:p>
          <a:p>
            <a:pPr marL="285750" indent="-285750">
              <a:buFont typeface="Arial" panose="020B0604020202020204" pitchFamily="34" charset="0"/>
              <a:buChar char="•"/>
            </a:pPr>
            <a:endParaRPr lang="nb-NO" dirty="0" smtClean="0"/>
          </a:p>
          <a:p>
            <a:pPr marL="285750" indent="-285750">
              <a:buFont typeface="Arial" panose="020B0604020202020204" pitchFamily="34" charset="0"/>
              <a:buChar char="•"/>
            </a:pPr>
            <a:r>
              <a:rPr lang="nb-NO" dirty="0" smtClean="0"/>
              <a:t>Du kan välja flera alternativ och se hur foderstaten blir när grovfodrets kvalitet ändras</a:t>
            </a:r>
            <a:endParaRPr lang="nb-NO" dirty="0"/>
          </a:p>
        </p:txBody>
      </p:sp>
      <p:sp>
        <p:nvSpPr>
          <p:cNvPr id="7" name="Rubrik 6"/>
          <p:cNvSpPr>
            <a:spLocks noGrp="1"/>
          </p:cNvSpPr>
          <p:nvPr>
            <p:ph type="title" idx="4294967295"/>
          </p:nvPr>
        </p:nvSpPr>
        <p:spPr>
          <a:xfrm>
            <a:off x="609600" y="304800"/>
            <a:ext cx="8229600" cy="1173162"/>
          </a:xfrm>
        </p:spPr>
        <p:txBody>
          <a:bodyPr>
            <a:normAutofit/>
          </a:bodyPr>
          <a:lstStyle/>
          <a:p>
            <a:pPr rtl="0" eaLnBrk="1" latinLnBrk="0" hangingPunct="1"/>
            <a:r>
              <a:rPr lang="sv-SE" sz="3200" b="1" kern="1200" dirty="0">
                <a:solidFill>
                  <a:schemeClr val="tx1"/>
                </a:solidFill>
                <a:latin typeface="Calibri"/>
                <a:ea typeface="+mn-ea"/>
                <a:cs typeface="+mn-cs"/>
              </a:rPr>
              <a:t>Gå </a:t>
            </a:r>
            <a:r>
              <a:rPr lang="sv-SE" sz="3200" b="1" kern="1200" dirty="0" err="1">
                <a:solidFill>
                  <a:schemeClr val="tx1"/>
                </a:solidFill>
                <a:latin typeface="Calibri"/>
                <a:ea typeface="+mn-ea"/>
                <a:cs typeface="+mn-cs"/>
              </a:rPr>
              <a:t>till foderlistan i det aktuella stallet </a:t>
            </a:r>
            <a:br>
              <a:rPr lang="sv-SE" sz="3200" b="1" kern="1200" dirty="0" err="1">
                <a:solidFill>
                  <a:schemeClr val="tx1"/>
                </a:solidFill>
                <a:latin typeface="Calibri"/>
                <a:ea typeface="+mn-ea"/>
                <a:cs typeface="+mn-cs"/>
              </a:rPr>
            </a:br>
            <a:r>
              <a:rPr lang="sv-SE" sz="3200" b="1" kern="1200" dirty="0" err="1">
                <a:solidFill>
                  <a:schemeClr val="tx1"/>
                </a:solidFill>
                <a:latin typeface="Calibri"/>
                <a:ea typeface="+mn-ea"/>
                <a:cs typeface="+mn-cs"/>
              </a:rPr>
              <a:t>och välj fodertypen ”Grovfoder”</a:t>
            </a:r>
            <a:endParaRPr lang="sv-SE" dirty="0"/>
          </a:p>
        </p:txBody>
      </p:sp>
      <p:pic>
        <p:nvPicPr>
          <p:cNvPr id="5" name="Bilde 4"/>
          <p:cNvPicPr/>
          <p:nvPr/>
        </p:nvPicPr>
        <p:blipFill>
          <a:blip r:embed="rId2"/>
          <a:stretch>
            <a:fillRect/>
          </a:stretch>
        </p:blipFill>
        <p:spPr>
          <a:xfrm>
            <a:off x="533400" y="1676400"/>
            <a:ext cx="3114675" cy="3543300"/>
          </a:xfrm>
          <a:prstGeom prst="rect">
            <a:avLst/>
          </a:prstGeom>
        </p:spPr>
      </p:pic>
      <p:sp>
        <p:nvSpPr>
          <p:cNvPr id="6" name="Platshållare för bildnummer 5"/>
          <p:cNvSpPr>
            <a:spLocks noGrp="1"/>
          </p:cNvSpPr>
          <p:nvPr>
            <p:ph type="sldNum" sz="quarter" idx="12"/>
          </p:nvPr>
        </p:nvSpPr>
        <p:spPr/>
        <p:txBody>
          <a:bodyPr/>
          <a:lstStyle/>
          <a:p>
            <a:fld id="{053AA96B-513D-4B28-B212-94ACDA4DE7DB}" type="slidenum">
              <a:rPr lang="nb-NO" smtClean="0"/>
              <a:pPr/>
              <a:t>14</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3957521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kstSylinder 1"/>
          <p:cNvSpPr txBox="1"/>
          <p:nvPr/>
        </p:nvSpPr>
        <p:spPr>
          <a:xfrm>
            <a:off x="6172200" y="381000"/>
            <a:ext cx="2743200" cy="526298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t" anchorCtr="0">
            <a:spAutoFit/>
          </a:bodyPr>
          <a:lstStyle/>
          <a:p>
            <a:pPr indent="-285750"/>
            <a:r>
              <a:rPr lang="nb-NO" sz="1600" b="1" dirty="0" smtClean="0"/>
              <a:t>Hö av medelskördad kvalitet. </a:t>
            </a:r>
          </a:p>
          <a:p>
            <a:pPr indent="-285750"/>
            <a:endParaRPr lang="nb-NO" sz="1600" dirty="0" smtClean="0"/>
          </a:p>
          <a:p>
            <a:pPr indent="-285750"/>
            <a:r>
              <a:rPr lang="nb-NO" sz="1600" dirty="0" smtClean="0"/>
              <a:t>7 kg hö täcker underhålls-behovet av energi (MJ).</a:t>
            </a:r>
          </a:p>
          <a:p>
            <a:endParaRPr lang="nb-NO" sz="1600" dirty="0" smtClean="0"/>
          </a:p>
          <a:p>
            <a:pPr indent="-285750"/>
            <a:r>
              <a:rPr lang="nb-NO" sz="1600" dirty="0" smtClean="0"/>
              <a:t>Denna mängd hö </a:t>
            </a:r>
            <a:r>
              <a:rPr lang="nb-NO" sz="1600" dirty="0" err="1" smtClean="0"/>
              <a:t>motsvarar</a:t>
            </a:r>
            <a:r>
              <a:rPr lang="nb-NO" sz="1600" dirty="0" smtClean="0"/>
              <a:t> 1,5 kg  hö per 100 kg kroppsvikt.</a:t>
            </a:r>
          </a:p>
          <a:p>
            <a:endParaRPr lang="nb-NO" sz="1600" dirty="0" smtClean="0"/>
          </a:p>
          <a:p>
            <a:pPr indent="-285750"/>
            <a:r>
              <a:rPr lang="nb-NO" sz="1600" dirty="0" smtClean="0"/>
              <a:t>Om höet har en torrsubstans på  85% motsvarar det:                      </a:t>
            </a:r>
          </a:p>
          <a:p>
            <a:pPr indent="-285750"/>
            <a:endParaRPr lang="nb-NO" sz="1600" dirty="0" smtClean="0"/>
          </a:p>
          <a:p>
            <a:pPr indent="-285750"/>
            <a:r>
              <a:rPr lang="nb-NO" sz="1600" dirty="0" smtClean="0"/>
              <a:t>7 x 0,85/4,7 = 1,27 kg grovfoder TS per 100 kg kroppsvikt.</a:t>
            </a:r>
          </a:p>
          <a:p>
            <a:pPr indent="-285750"/>
            <a:endParaRPr lang="nb-NO" sz="1600" dirty="0"/>
          </a:p>
          <a:p>
            <a:pPr indent="-285750"/>
            <a:r>
              <a:rPr lang="nb-NO" sz="1600" dirty="0" smtClean="0"/>
              <a:t>Utöver höet bör vi ge extra tillskott för att täcka behovet av mineraler och vitaminer</a:t>
            </a:r>
          </a:p>
          <a:p>
            <a:pPr indent="-285750"/>
            <a:endParaRPr lang="nb-NO" sz="1600" dirty="0"/>
          </a:p>
          <a:p>
            <a:pPr indent="-285750"/>
            <a:r>
              <a:rPr lang="nb-NO" sz="1600" dirty="0" smtClean="0"/>
              <a:t>Mia behöver mer salt</a:t>
            </a:r>
            <a:endParaRPr lang="nb-NO" sz="1600" dirty="0"/>
          </a:p>
        </p:txBody>
      </p:sp>
      <p:pic>
        <p:nvPicPr>
          <p:cNvPr id="4" name="Bilde 5"/>
          <p:cNvPicPr/>
          <p:nvPr/>
        </p:nvPicPr>
        <p:blipFill>
          <a:blip r:embed="rId2"/>
          <a:stretch>
            <a:fillRect/>
          </a:stretch>
        </p:blipFill>
        <p:spPr>
          <a:xfrm>
            <a:off x="304800" y="1219200"/>
            <a:ext cx="5760720" cy="3854158"/>
          </a:xfrm>
          <a:prstGeom prst="rect">
            <a:avLst/>
          </a:prstGeom>
        </p:spPr>
      </p:pic>
      <p:sp>
        <p:nvSpPr>
          <p:cNvPr id="5" name="Platshållare för bildnummer 4"/>
          <p:cNvSpPr>
            <a:spLocks noGrp="1"/>
          </p:cNvSpPr>
          <p:nvPr>
            <p:ph type="sldNum" sz="quarter" idx="12"/>
          </p:nvPr>
        </p:nvSpPr>
        <p:spPr/>
        <p:txBody>
          <a:bodyPr/>
          <a:lstStyle/>
          <a:p>
            <a:fld id="{053AA96B-513D-4B28-B212-94ACDA4DE7DB}" type="slidenum">
              <a:rPr lang="nb-NO" smtClean="0"/>
              <a:pPr/>
              <a:t>15</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5987872"/>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kstSylinder 1"/>
          <p:cNvSpPr txBox="1"/>
          <p:nvPr/>
        </p:nvSpPr>
        <p:spPr>
          <a:xfrm>
            <a:off x="6324600" y="1143000"/>
            <a:ext cx="2446040" cy="403187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nb-NO" sz="1600" b="1" dirty="0" smtClean="0"/>
              <a:t>I detta exempel har vi valt ett sent skördat hö.</a:t>
            </a:r>
          </a:p>
          <a:p>
            <a:endParaRPr lang="nb-NO" sz="1600" b="1" dirty="0" smtClean="0"/>
          </a:p>
          <a:p>
            <a:r>
              <a:rPr lang="nb-NO" sz="1600" dirty="0" smtClean="0"/>
              <a:t>Det vill säga att höet innehåller mindre energi än det förra exemplet.</a:t>
            </a:r>
          </a:p>
          <a:p>
            <a:endParaRPr lang="nb-NO" sz="1600" dirty="0"/>
          </a:p>
          <a:p>
            <a:r>
              <a:rPr lang="nb-NO" sz="1600" dirty="0" smtClean="0"/>
              <a:t>När vi ger 7 kg av denna hökvalitet ser du att vi bör komplettera ransonen med kraftfoder (0,7 kg). </a:t>
            </a:r>
          </a:p>
          <a:p>
            <a:endParaRPr lang="nb-NO" sz="1600" dirty="0"/>
          </a:p>
          <a:p>
            <a:r>
              <a:rPr lang="nb-NO" sz="1600" dirty="0" smtClean="0"/>
              <a:t>Kraftfodret innehåller vitaminer och mineraler så du kan reducera mängden tillskott och salt. </a:t>
            </a:r>
          </a:p>
        </p:txBody>
      </p:sp>
      <p:pic>
        <p:nvPicPr>
          <p:cNvPr id="4" name="Bilde 6"/>
          <p:cNvPicPr/>
          <p:nvPr/>
        </p:nvPicPr>
        <p:blipFill>
          <a:blip r:embed="rId2"/>
          <a:stretch>
            <a:fillRect/>
          </a:stretch>
        </p:blipFill>
        <p:spPr>
          <a:xfrm>
            <a:off x="381000" y="1447800"/>
            <a:ext cx="5760720" cy="3776989"/>
          </a:xfrm>
          <a:prstGeom prst="rect">
            <a:avLst/>
          </a:prstGeom>
        </p:spPr>
      </p:pic>
      <p:sp>
        <p:nvSpPr>
          <p:cNvPr id="5" name="Platshållare för bildnummer 4"/>
          <p:cNvSpPr>
            <a:spLocks noGrp="1"/>
          </p:cNvSpPr>
          <p:nvPr>
            <p:ph type="sldNum" sz="quarter" idx="12"/>
          </p:nvPr>
        </p:nvSpPr>
        <p:spPr/>
        <p:txBody>
          <a:bodyPr/>
          <a:lstStyle/>
          <a:p>
            <a:fld id="{053AA96B-513D-4B28-B212-94ACDA4DE7DB}" type="slidenum">
              <a:rPr lang="nb-NO" smtClean="0"/>
              <a:pPr/>
              <a:t>16</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5643805"/>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kstSylinder 1"/>
          <p:cNvSpPr txBox="1"/>
          <p:nvPr/>
        </p:nvSpPr>
        <p:spPr>
          <a:xfrm>
            <a:off x="6400800" y="457200"/>
            <a:ext cx="2505472" cy="526298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nb-NO" sz="1600" b="1" dirty="0" smtClean="0"/>
              <a:t>I detta exempel har vi valt </a:t>
            </a:r>
            <a:r>
              <a:rPr lang="nb-NO" sz="1600" b="1" dirty="0" err="1" smtClean="0"/>
              <a:t>Hösilage </a:t>
            </a:r>
            <a:r>
              <a:rPr lang="nb-NO" sz="1600" b="1" dirty="0" smtClean="0"/>
              <a:t>60% torrsubstans.</a:t>
            </a:r>
          </a:p>
          <a:p>
            <a:endParaRPr lang="nb-NO" sz="1600" dirty="0"/>
          </a:p>
          <a:p>
            <a:r>
              <a:rPr lang="nb-NO" sz="1600" dirty="0" smtClean="0"/>
              <a:t>Vi ser då att vi bör ge 9,5 kg </a:t>
            </a:r>
            <a:r>
              <a:rPr lang="nb-NO" sz="1600" dirty="0" err="1" smtClean="0"/>
              <a:t>hösilage för att täcka energibehovet till Mia.</a:t>
            </a:r>
          </a:p>
          <a:p>
            <a:endParaRPr lang="nb-NO" sz="1600" dirty="0"/>
          </a:p>
          <a:p>
            <a:r>
              <a:rPr lang="nb-NO" sz="1600" dirty="0" smtClean="0"/>
              <a:t>Mängden grovfoder TS per 100 kg kroppsvikt blir i denna ranson:</a:t>
            </a:r>
          </a:p>
          <a:p>
            <a:endParaRPr lang="nb-NO" sz="1600" dirty="0" smtClean="0"/>
          </a:p>
          <a:p>
            <a:r>
              <a:rPr lang="nb-NO" sz="1600" dirty="0" smtClean="0"/>
              <a:t>9,5 kg x 0,6/4,7 = 1,2 kg</a:t>
            </a:r>
          </a:p>
          <a:p>
            <a:endParaRPr lang="nb-NO" sz="1600" dirty="0"/>
          </a:p>
          <a:p>
            <a:r>
              <a:rPr lang="nb-NO" sz="1600" dirty="0" smtClean="0"/>
              <a:t>Mängden multitillskott och salt blir densamma som i ransonen med </a:t>
            </a:r>
            <a:r>
              <a:rPr lang="nb-NO" sz="1600" smtClean="0"/>
              <a:t>hö</a:t>
            </a:r>
            <a:r>
              <a:rPr lang="nb-NO" sz="1600" dirty="0" smtClean="0"/>
              <a:t> av medel </a:t>
            </a:r>
            <a:r>
              <a:rPr lang="nb-NO" sz="1600" dirty="0" err="1" smtClean="0"/>
              <a:t>skördad</a:t>
            </a:r>
            <a:r>
              <a:rPr lang="nb-NO" sz="1600" dirty="0" smtClean="0"/>
              <a:t> kvalitet. </a:t>
            </a:r>
          </a:p>
          <a:p>
            <a:endParaRPr lang="nb-NO" sz="1600" dirty="0" smtClean="0"/>
          </a:p>
          <a:p>
            <a:r>
              <a:rPr lang="nb-NO" sz="1600" dirty="0" smtClean="0"/>
              <a:t>Manganbristen kommer från grovfodret. Pröva olika tillskottsalternativ.</a:t>
            </a:r>
            <a:endParaRPr lang="nb-NO" dirty="0"/>
          </a:p>
        </p:txBody>
      </p:sp>
      <p:pic>
        <p:nvPicPr>
          <p:cNvPr id="1026" name="Picture 2"/>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149054" y="957947"/>
            <a:ext cx="6192688" cy="487224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4" name="Platshållare för bildnummer 3"/>
          <p:cNvSpPr>
            <a:spLocks noGrp="1"/>
          </p:cNvSpPr>
          <p:nvPr>
            <p:ph type="sldNum" sz="quarter" idx="12"/>
          </p:nvPr>
        </p:nvSpPr>
        <p:spPr/>
        <p:txBody>
          <a:bodyPr/>
          <a:lstStyle/>
          <a:p>
            <a:fld id="{053AA96B-513D-4B28-B212-94ACDA4DE7DB}" type="slidenum">
              <a:rPr lang="nb-NO" smtClean="0"/>
              <a:pPr/>
              <a:t>17</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6849756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ctrTitle"/>
          </p:nvPr>
        </p:nvSpPr>
        <p:spPr>
          <a:xfrm>
            <a:off x="457200" y="381000"/>
            <a:ext cx="8003232" cy="990600"/>
          </a:xfrm>
        </p:spPr>
        <p:txBody>
          <a:bodyPr>
            <a:noAutofit/>
          </a:bodyPr>
          <a:lstStyle/>
          <a:p>
            <a:r>
              <a:rPr lang="nb-NO" sz="3200" dirty="0" smtClean="0"/>
              <a:t>Praktisk övning: </a:t>
            </a:r>
            <a:br>
              <a:rPr lang="nb-NO" sz="3200" dirty="0" smtClean="0"/>
            </a:br>
            <a:r>
              <a:rPr lang="nb-NO" sz="3200" dirty="0" smtClean="0"/>
              <a:t>Gör foderstater till din egen häst i «</a:t>
            </a:r>
            <a:r>
              <a:rPr lang="nb-NO" sz="3200" dirty="0" err="1" smtClean="0"/>
              <a:t>underhåll</a:t>
            </a:r>
            <a:r>
              <a:rPr lang="nb-NO" sz="3200" dirty="0" smtClean="0"/>
              <a:t>»</a:t>
            </a:r>
            <a:endParaRPr lang="nb-NO" sz="3200" dirty="0"/>
          </a:p>
        </p:txBody>
      </p:sp>
      <p:pic>
        <p:nvPicPr>
          <p:cNvPr id="1028" name="Picture 4"/>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5638800" y="4038600"/>
            <a:ext cx="2705100" cy="16859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3" name="TekstSylinder 2"/>
          <p:cNvSpPr txBox="1"/>
          <p:nvPr/>
        </p:nvSpPr>
        <p:spPr>
          <a:xfrm>
            <a:off x="533400" y="1752600"/>
            <a:ext cx="7698432" cy="3108544"/>
          </a:xfrm>
          <a:prstGeom prst="rect">
            <a:avLst/>
          </a:prstGeom>
          <a:noFill/>
        </p:spPr>
        <p:txBody>
          <a:bodyPr wrap="square" rtlCol="0">
            <a:spAutoFit/>
          </a:bodyPr>
          <a:lstStyle/>
          <a:p>
            <a:pPr marL="285750" indent="-285750"/>
            <a:r>
              <a:rPr lang="nb-NO" sz="2000" dirty="0" smtClean="0"/>
              <a:t>Väg hästen eller beräkna vikten i PC-Horse utifrån bröstmåttet</a:t>
            </a:r>
          </a:p>
          <a:p>
            <a:pPr marL="285750" indent="-285750"/>
            <a:endParaRPr lang="nb-NO" sz="2000" dirty="0" smtClean="0"/>
          </a:p>
          <a:p>
            <a:pPr marL="285750" indent="-285750"/>
            <a:r>
              <a:rPr lang="nb-NO" sz="2000" dirty="0" smtClean="0"/>
              <a:t>Ta utgångspunkt i ditt eget grovfoder, gärna med hjälp av en foderanalys</a:t>
            </a:r>
          </a:p>
          <a:p>
            <a:pPr marL="285750" indent="-285750"/>
            <a:endParaRPr lang="nb-NO" sz="2000" dirty="0" smtClean="0"/>
          </a:p>
          <a:p>
            <a:pPr marL="285750" indent="-285750"/>
            <a:r>
              <a:rPr lang="nb-NO" sz="2000" dirty="0" smtClean="0"/>
              <a:t>Variera ev. </a:t>
            </a:r>
            <a:r>
              <a:rPr lang="nb-NO" sz="2000" dirty="0" err="1" smtClean="0"/>
              <a:t>hästens</a:t>
            </a:r>
            <a:r>
              <a:rPr lang="nb-NO" sz="2000" dirty="0" smtClean="0"/>
              <a:t> aktivitet för att se skillnader i behoven</a:t>
            </a:r>
          </a:p>
          <a:p>
            <a:pPr marL="285750" indent="-285750"/>
            <a:endParaRPr lang="nb-NO" sz="2000" dirty="0" smtClean="0"/>
          </a:p>
          <a:p>
            <a:pPr marL="285750" indent="-285750"/>
            <a:r>
              <a:rPr lang="nb-NO" sz="2000" dirty="0" smtClean="0"/>
              <a:t>Hur väl stämmer den beräknade foderstaten</a:t>
            </a:r>
          </a:p>
          <a:p>
            <a:pPr marL="285750" indent="-285750"/>
            <a:r>
              <a:rPr lang="nb-NO" sz="2000" dirty="0" smtClean="0"/>
              <a:t>med de fodermängder du brukar ge dagligen?</a:t>
            </a:r>
          </a:p>
          <a:p>
            <a:pPr marL="285750" indent="-285750">
              <a:buFont typeface="Arial" panose="020B0604020202020204" pitchFamily="34" charset="0"/>
              <a:buChar char="•"/>
            </a:pPr>
            <a:endParaRPr lang="nb-NO" dirty="0" smtClean="0"/>
          </a:p>
          <a:p>
            <a:pPr marL="285750" indent="-285750">
              <a:buFont typeface="Arial" panose="020B0604020202020204" pitchFamily="34" charset="0"/>
              <a:buChar char="•"/>
            </a:pPr>
            <a:endParaRPr lang="nb-NO" dirty="0"/>
          </a:p>
        </p:txBody>
      </p:sp>
      <p:sp>
        <p:nvSpPr>
          <p:cNvPr id="5" name="Platshållare för bildnummer 4"/>
          <p:cNvSpPr>
            <a:spLocks noGrp="1"/>
          </p:cNvSpPr>
          <p:nvPr>
            <p:ph type="sldNum" sz="quarter" idx="12"/>
          </p:nvPr>
        </p:nvSpPr>
        <p:spPr/>
        <p:txBody>
          <a:bodyPr/>
          <a:lstStyle/>
          <a:p>
            <a:fld id="{053AA96B-513D-4B28-B212-94ACDA4DE7DB}" type="slidenum">
              <a:rPr lang="nb-NO" smtClean="0"/>
              <a:pPr/>
              <a:t>18</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43381755"/>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4114800" y="1524000"/>
            <a:ext cx="4544025" cy="3688829"/>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2" name="TekstSylinder 1"/>
          <p:cNvSpPr txBox="1"/>
          <p:nvPr/>
        </p:nvSpPr>
        <p:spPr>
          <a:xfrm>
            <a:off x="434008" y="1295400"/>
            <a:ext cx="3528392" cy="4339650"/>
          </a:xfrm>
          <a:prstGeom prst="rect">
            <a:avLst/>
          </a:prstGeom>
          <a:noFill/>
        </p:spPr>
        <p:txBody>
          <a:bodyPr wrap="square" rtlCol="0">
            <a:spAutoFit/>
          </a:bodyPr>
          <a:lstStyle/>
          <a:p>
            <a:endParaRPr lang="nb-NO" sz="2000" dirty="0"/>
          </a:p>
          <a:p>
            <a:r>
              <a:rPr lang="nb-NO" sz="2000" dirty="0" smtClean="0"/>
              <a:t>Beräkna behov och gör foderstater till hästar av olika typ/ras och kön. </a:t>
            </a:r>
          </a:p>
          <a:p>
            <a:endParaRPr lang="nb-NO" sz="2000" dirty="0"/>
          </a:p>
          <a:p>
            <a:r>
              <a:rPr lang="nb-NO" sz="2000" dirty="0" smtClean="0"/>
              <a:t>Gör alternativa foderstater </a:t>
            </a:r>
          </a:p>
          <a:p>
            <a:r>
              <a:rPr lang="nb-NO" sz="2000" dirty="0" smtClean="0"/>
              <a:t>med olika grovfoderslag och kvaliteter.</a:t>
            </a:r>
          </a:p>
          <a:p>
            <a:endParaRPr lang="nb-NO" sz="2000" dirty="0"/>
          </a:p>
          <a:p>
            <a:r>
              <a:rPr lang="nb-NO" sz="2000" dirty="0" smtClean="0"/>
              <a:t>Var noga med att hästen alltid får tillräckligt med grovfoder beräknat som torrsubstans (TS).</a:t>
            </a:r>
          </a:p>
          <a:p>
            <a:endParaRPr lang="nb-NO" dirty="0"/>
          </a:p>
          <a:p>
            <a:endParaRPr lang="nb-NO" dirty="0"/>
          </a:p>
        </p:txBody>
      </p:sp>
      <p:sp>
        <p:nvSpPr>
          <p:cNvPr id="7" name="Rubrik 6"/>
          <p:cNvSpPr>
            <a:spLocks noGrp="1"/>
          </p:cNvSpPr>
          <p:nvPr>
            <p:ph type="title" idx="4294967295"/>
          </p:nvPr>
        </p:nvSpPr>
        <p:spPr>
          <a:xfrm>
            <a:off x="381000" y="381000"/>
            <a:ext cx="8153400" cy="685800"/>
          </a:xfrm>
        </p:spPr>
        <p:txBody>
          <a:bodyPr>
            <a:normAutofit/>
          </a:bodyPr>
          <a:lstStyle/>
          <a:p>
            <a:pPr rtl="0" eaLnBrk="1" latinLnBrk="0" hangingPunct="1"/>
            <a:r>
              <a:rPr lang="sv-SE" sz="3200" b="1" kern="1200">
                <a:solidFill>
                  <a:schemeClr val="tx1"/>
                </a:solidFill>
                <a:latin typeface="Calibri"/>
                <a:ea typeface="+mn-ea"/>
                <a:cs typeface="+mn-cs"/>
              </a:rPr>
              <a:t>Ytterligare arbete med underhållsbehov</a:t>
            </a:r>
            <a:endParaRPr lang="sv-SE"/>
          </a:p>
          <a:p>
            <a:endParaRPr lang="sv-SE"/>
          </a:p>
        </p:txBody>
      </p:sp>
      <p:sp>
        <p:nvSpPr>
          <p:cNvPr id="5" name="Platshållare för bildnummer 4"/>
          <p:cNvSpPr>
            <a:spLocks noGrp="1"/>
          </p:cNvSpPr>
          <p:nvPr>
            <p:ph type="sldNum" sz="quarter" idx="12"/>
          </p:nvPr>
        </p:nvSpPr>
        <p:spPr/>
        <p:txBody>
          <a:bodyPr/>
          <a:lstStyle/>
          <a:p>
            <a:fld id="{053AA96B-513D-4B28-B212-94ACDA4DE7DB}" type="slidenum">
              <a:rPr lang="nb-NO" smtClean="0"/>
              <a:pPr/>
              <a:t>19</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616481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5410200" y="4114800"/>
            <a:ext cx="2705100" cy="16859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4" name="TekstSylinder 3"/>
          <p:cNvSpPr txBox="1"/>
          <p:nvPr/>
        </p:nvSpPr>
        <p:spPr>
          <a:xfrm>
            <a:off x="685800" y="1143000"/>
            <a:ext cx="7344816" cy="3139321"/>
          </a:xfrm>
          <a:prstGeom prst="rect">
            <a:avLst/>
          </a:prstGeom>
          <a:noFill/>
        </p:spPr>
        <p:txBody>
          <a:bodyPr wrap="square" rtlCol="0">
            <a:spAutoFit/>
          </a:bodyPr>
          <a:lstStyle/>
          <a:p>
            <a:r>
              <a:rPr lang="nb-NO" dirty="0" smtClean="0"/>
              <a:t>För att förstå hur du beräknar fodermängderna till unghästar, sporthästar och alla andra typer av hästar är det nödvändigt att först förstå vad hästen behöver av energi och näringsämnen ”bara för att överleva från dag till dag”</a:t>
            </a:r>
          </a:p>
          <a:p>
            <a:r>
              <a:rPr lang="nb-NO" dirty="0" smtClean="0"/>
              <a:t>Det är detta som kallas för </a:t>
            </a:r>
            <a:r>
              <a:rPr lang="nb-NO" b="1" i="1" dirty="0" smtClean="0"/>
              <a:t>underhållsbehovet</a:t>
            </a:r>
            <a:r>
              <a:rPr lang="nb-NO" dirty="0" smtClean="0"/>
              <a:t>!</a:t>
            </a:r>
          </a:p>
          <a:p>
            <a:endParaRPr lang="nb-NO" dirty="0"/>
          </a:p>
          <a:p>
            <a:r>
              <a:rPr lang="nb-NO" dirty="0" smtClean="0"/>
              <a:t>Denna lektionen har tre delar:</a:t>
            </a:r>
          </a:p>
          <a:p>
            <a:endParaRPr lang="nb-NO" dirty="0" smtClean="0"/>
          </a:p>
          <a:p>
            <a:pPr marL="285750" indent="-285750">
              <a:buFont typeface="Arial" panose="020B0604020202020204" pitchFamily="34" charset="0"/>
              <a:buChar char="•"/>
            </a:pPr>
            <a:r>
              <a:rPr lang="nb-NO" dirty="0" smtClean="0"/>
              <a:t>Teori: Hur underhållsbehovet beräknas</a:t>
            </a:r>
          </a:p>
          <a:p>
            <a:pPr marL="285750" indent="-285750">
              <a:buFont typeface="Arial" panose="020B0604020202020204" pitchFamily="34" charset="0"/>
              <a:buChar char="•"/>
            </a:pPr>
            <a:r>
              <a:rPr lang="nb-NO" dirty="0" smtClean="0"/>
              <a:t>Demonstration: Hur du använder PC-Horse för att göra en foderstat</a:t>
            </a:r>
          </a:p>
          <a:p>
            <a:pPr marL="285750" indent="-285750">
              <a:buFont typeface="Arial" panose="020B0604020202020204" pitchFamily="34" charset="0"/>
              <a:buChar char="•"/>
            </a:pPr>
            <a:r>
              <a:rPr lang="nb-NO" dirty="0" smtClean="0"/>
              <a:t>Praktik: Göra måltider till din egen häst i ”underhåll”</a:t>
            </a:r>
          </a:p>
          <a:p>
            <a:endParaRPr lang="nb-NO" dirty="0"/>
          </a:p>
        </p:txBody>
      </p:sp>
      <p:sp>
        <p:nvSpPr>
          <p:cNvPr id="5" name="Rubrik 4"/>
          <p:cNvSpPr>
            <a:spLocks noGrp="1"/>
          </p:cNvSpPr>
          <p:nvPr>
            <p:ph type="ctrTitle"/>
          </p:nvPr>
        </p:nvSpPr>
        <p:spPr>
          <a:xfrm>
            <a:off x="685800" y="381001"/>
            <a:ext cx="7772400" cy="533400"/>
          </a:xfrm>
        </p:spPr>
        <p:txBody>
          <a:bodyPr>
            <a:normAutofit fontScale="90000"/>
          </a:bodyPr>
          <a:lstStyle/>
          <a:p>
            <a:r>
              <a:rPr lang="sv-SE" dirty="0" err="1" smtClean="0"/>
              <a:t>Underhållsbehovet</a:t>
            </a:r>
            <a:endParaRPr lang="sv-SE" dirty="0"/>
          </a:p>
        </p:txBody>
      </p:sp>
      <p:sp>
        <p:nvSpPr>
          <p:cNvPr id="6" name="Platshållare för bildnummer 5"/>
          <p:cNvSpPr>
            <a:spLocks noGrp="1"/>
          </p:cNvSpPr>
          <p:nvPr>
            <p:ph type="sldNum" sz="quarter" idx="12"/>
          </p:nvPr>
        </p:nvSpPr>
        <p:spPr/>
        <p:txBody>
          <a:bodyPr/>
          <a:lstStyle/>
          <a:p>
            <a:fld id="{053AA96B-513D-4B28-B212-94ACDA4DE7DB}" type="slidenum">
              <a:rPr lang="nb-NO" smtClean="0"/>
              <a:pPr/>
              <a:t>2</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2739909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Egna bilder</a:t>
            </a:r>
          </a:p>
        </p:txBody>
      </p:sp>
      <p:sp>
        <p:nvSpPr>
          <p:cNvPr id="3" name="Platshållare för innehåll 2"/>
          <p:cNvSpPr>
            <a:spLocks noGrp="1"/>
          </p:cNvSpPr>
          <p:nvPr>
            <p:ph idx="1"/>
          </p:nvPr>
        </p:nvSpPr>
        <p:spPr/>
        <p:txBody>
          <a:bodyPr/>
          <a:lstStyle/>
          <a:p>
            <a:r>
              <a:rPr lang="sv-SE"/>
              <a:t>Lägg gärna till egna bilder och lektioner…</a:t>
            </a:r>
          </a:p>
        </p:txBody>
      </p:sp>
      <p:sp>
        <p:nvSpPr>
          <p:cNvPr id="4" name="Platshållare för bildnummer 3"/>
          <p:cNvSpPr>
            <a:spLocks noGrp="1"/>
          </p:cNvSpPr>
          <p:nvPr>
            <p:ph type="sldNum" sz="quarter" idx="12"/>
          </p:nvPr>
        </p:nvSpPr>
        <p:spPr/>
        <p:txBody>
          <a:bodyPr/>
          <a:lstStyle/>
          <a:p>
            <a:fld id="{053AA96B-513D-4B28-B212-94ACDA4DE7DB}" type="slidenum">
              <a:rPr lang="nb-NO" smtClean="0"/>
              <a:pPr/>
              <a:t>20</a:t>
            </a:fld>
            <a:endParaRPr lang="nb-NO"/>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title"/>
          </p:nvPr>
        </p:nvSpPr>
        <p:spPr>
          <a:xfrm>
            <a:off x="533400" y="381000"/>
            <a:ext cx="8229600" cy="768703"/>
          </a:xfrm>
        </p:spPr>
        <p:txBody>
          <a:bodyPr>
            <a:normAutofit/>
          </a:bodyPr>
          <a:lstStyle/>
          <a:p>
            <a:r>
              <a:rPr lang="nb-NO" sz="4000" dirty="0" smtClean="0"/>
              <a:t>Kunskapsmål</a:t>
            </a:r>
            <a:endParaRPr lang="nb-NO" sz="4000" dirty="0"/>
          </a:p>
        </p:txBody>
      </p:sp>
      <p:sp>
        <p:nvSpPr>
          <p:cNvPr id="3" name="Plassholder for innhold 2"/>
          <p:cNvSpPr>
            <a:spLocks noGrp="1"/>
          </p:cNvSpPr>
          <p:nvPr>
            <p:ph idx="1"/>
          </p:nvPr>
        </p:nvSpPr>
        <p:spPr>
          <a:xfrm>
            <a:off x="762000" y="1447800"/>
            <a:ext cx="7620000" cy="4343400"/>
          </a:xfrm>
        </p:spPr>
        <p:txBody>
          <a:bodyPr>
            <a:normAutofit/>
          </a:bodyPr>
          <a:lstStyle/>
          <a:p>
            <a:endParaRPr lang="nb-NO" sz="2400" dirty="0" smtClean="0"/>
          </a:p>
          <a:p>
            <a:pPr marL="457200" indent="-457200">
              <a:buFont typeface="Wingdings" charset="2"/>
              <a:buAutoNum type="arabicPlain"/>
            </a:pPr>
            <a:r>
              <a:rPr lang="nb-NO" sz="2000" dirty="0" smtClean="0"/>
              <a:t>Du ska förstå vad som menas med begreppet ”underhållsbehov”</a:t>
            </a:r>
          </a:p>
          <a:p>
            <a:pPr marL="457200" indent="-457200">
              <a:buFont typeface="Wingdings" charset="2"/>
              <a:buAutoNum type="arabicPlain"/>
            </a:pPr>
            <a:r>
              <a:rPr lang="nb-NO" sz="2000" dirty="0" smtClean="0"/>
              <a:t>Du ska kunna beräkna underhållsbehovet av energi och protein (smältbart råprotein) för hästar av olika slag och kön</a:t>
            </a:r>
          </a:p>
          <a:p>
            <a:pPr marL="457200" indent="-457200">
              <a:buFont typeface="Wingdings" charset="2"/>
              <a:buAutoNum type="arabicPlain"/>
            </a:pPr>
            <a:r>
              <a:rPr lang="nb-NO" sz="2000" dirty="0" smtClean="0"/>
              <a:t>Du ska kunna ställa upp bra foderstater för hästar i underhåll</a:t>
            </a:r>
          </a:p>
          <a:p>
            <a:pPr marL="457200" indent="-457200">
              <a:buFont typeface="Wingdings" charset="2"/>
              <a:buAutoNum type="arabicPlain"/>
            </a:pPr>
            <a:r>
              <a:rPr lang="nb-NO" sz="2000" dirty="0" smtClean="0"/>
              <a:t>Du ska kunna värdera användning av olika kvaliteter på grovfoder för hästar i </a:t>
            </a:r>
            <a:r>
              <a:rPr lang="nb-NO" sz="2000" dirty="0" err="1" smtClean="0"/>
              <a:t>underhåll</a:t>
            </a:r>
            <a:endParaRPr lang="nb-NO" sz="2000" dirty="0" smtClean="0"/>
          </a:p>
          <a:p>
            <a:pPr marL="457200" indent="-457200">
              <a:buFont typeface="Wingdings" charset="2"/>
              <a:buAutoNum type="arabicPlain"/>
            </a:pPr>
            <a:r>
              <a:rPr lang="nb-NO" sz="2000" dirty="0" smtClean="0"/>
              <a:t>Du ska kunna komplettera grovfodret i dagsgivan med kraftfoder eller tillskottsfoder så att hästens näringsbehov täcks på bäst möjliga sätt</a:t>
            </a:r>
          </a:p>
          <a:p>
            <a:endParaRPr lang="nb-NO" sz="2400" dirty="0"/>
          </a:p>
        </p:txBody>
      </p:sp>
      <p:sp>
        <p:nvSpPr>
          <p:cNvPr id="4" name="Platshållare för bildnummer 3"/>
          <p:cNvSpPr>
            <a:spLocks noGrp="1"/>
          </p:cNvSpPr>
          <p:nvPr>
            <p:ph type="sldNum" sz="quarter" idx="12"/>
          </p:nvPr>
        </p:nvSpPr>
        <p:spPr/>
        <p:txBody>
          <a:bodyPr/>
          <a:lstStyle/>
          <a:p>
            <a:fld id="{053AA96B-513D-4B28-B212-94ACDA4DE7DB}" type="slidenum">
              <a:rPr lang="nb-NO" smtClean="0"/>
              <a:pPr/>
              <a:t>3</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1720257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ctrTitle"/>
          </p:nvPr>
        </p:nvSpPr>
        <p:spPr>
          <a:xfrm>
            <a:off x="609600" y="381000"/>
            <a:ext cx="7772400" cy="609600"/>
          </a:xfrm>
        </p:spPr>
        <p:txBody>
          <a:bodyPr>
            <a:normAutofit fontScale="90000"/>
          </a:bodyPr>
          <a:lstStyle/>
          <a:p>
            <a:r>
              <a:rPr lang="nb-NO" dirty="0" smtClean="0"/>
              <a:t>Enheter för energi och protein</a:t>
            </a:r>
            <a:endParaRPr lang="nb-NO" dirty="0"/>
          </a:p>
        </p:txBody>
      </p:sp>
      <p:pic>
        <p:nvPicPr>
          <p:cNvPr id="1028" name="Picture 4"/>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5943600" y="4343400"/>
            <a:ext cx="2705100" cy="16859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Lst>
        </p:spPr>
      </p:pic>
      <p:sp>
        <p:nvSpPr>
          <p:cNvPr id="3" name="TekstSylinder 2"/>
          <p:cNvSpPr txBox="1"/>
          <p:nvPr/>
        </p:nvSpPr>
        <p:spPr>
          <a:xfrm>
            <a:off x="457200" y="1219201"/>
            <a:ext cx="8153400" cy="4955203"/>
          </a:xfrm>
          <a:prstGeom prst="rect">
            <a:avLst/>
          </a:prstGeom>
          <a:noFill/>
        </p:spPr>
        <p:txBody>
          <a:bodyPr wrap="square" rtlCol="0">
            <a:spAutoFit/>
          </a:bodyPr>
          <a:lstStyle/>
          <a:p>
            <a:r>
              <a:rPr lang="nb-NO" sz="2000" dirty="0" smtClean="0"/>
              <a:t>Hästen behöver energi för att underhålla kroppen och genomföra sina dagliga aktiviteter. </a:t>
            </a:r>
          </a:p>
          <a:p>
            <a:endParaRPr lang="nb-NO" sz="2000" dirty="0" smtClean="0"/>
          </a:p>
          <a:p>
            <a:r>
              <a:rPr lang="nb-NO" sz="2000" b="1" dirty="0" smtClean="0"/>
              <a:t>I Sverige används Megajoule (MJ) som enhet för energi.</a:t>
            </a:r>
          </a:p>
          <a:p>
            <a:r>
              <a:rPr lang="nb-NO" sz="2000" dirty="0" smtClean="0"/>
              <a:t>I andra länder </a:t>
            </a:r>
            <a:r>
              <a:rPr lang="nb-NO" sz="2000" dirty="0" err="1" smtClean="0"/>
              <a:t>används</a:t>
            </a:r>
            <a:r>
              <a:rPr lang="nb-NO" sz="2000" dirty="0" smtClean="0"/>
              <a:t> även enheterna Forenhet Hest (</a:t>
            </a:r>
            <a:r>
              <a:rPr lang="nb-NO" sz="2000" dirty="0" err="1" smtClean="0"/>
              <a:t>FEh</a:t>
            </a:r>
            <a:r>
              <a:rPr lang="nb-NO" sz="2000" dirty="0" smtClean="0"/>
              <a:t>) eller </a:t>
            </a:r>
            <a:r>
              <a:rPr lang="nb-NO" sz="2000" dirty="0" err="1" smtClean="0"/>
              <a:t>Megakalorier</a:t>
            </a:r>
            <a:r>
              <a:rPr lang="nb-NO" sz="2000" dirty="0" smtClean="0"/>
              <a:t> (</a:t>
            </a:r>
            <a:r>
              <a:rPr lang="nb-NO" sz="2000" dirty="0" err="1" smtClean="0"/>
              <a:t>Mcal</a:t>
            </a:r>
            <a:r>
              <a:rPr lang="nb-NO" sz="2000" dirty="0" smtClean="0"/>
              <a:t>).</a:t>
            </a:r>
          </a:p>
          <a:p>
            <a:endParaRPr lang="nb-NO" sz="2000" dirty="0"/>
          </a:p>
          <a:p>
            <a:r>
              <a:rPr lang="nb-NO" sz="2000" dirty="0" smtClean="0"/>
              <a:t>Hästen kräver protein föratt ersätta celler som skadas och förloras, för att bygga upp ny vävnad under tillväxt och dräktighet, och för att tillverka mjölk.</a:t>
            </a:r>
          </a:p>
          <a:p>
            <a:endParaRPr lang="nb-NO" sz="2000" dirty="0" smtClean="0"/>
          </a:p>
          <a:p>
            <a:r>
              <a:rPr lang="nb-NO" sz="2000" b="1" dirty="0" smtClean="0"/>
              <a:t>I Norden används Smältbart </a:t>
            </a:r>
            <a:r>
              <a:rPr lang="nb-NO" sz="2000" b="1" dirty="0" err="1" smtClean="0"/>
              <a:t>råprotein</a:t>
            </a:r>
            <a:r>
              <a:rPr lang="nb-NO" sz="2000" b="1" dirty="0" smtClean="0"/>
              <a:t> </a:t>
            </a:r>
          </a:p>
          <a:p>
            <a:r>
              <a:rPr lang="nb-NO" sz="2000" b="1" dirty="0" smtClean="0"/>
              <a:t>som enhet för protein.</a:t>
            </a:r>
          </a:p>
          <a:p>
            <a:endParaRPr lang="nb-NO" sz="2000" b="1" dirty="0" smtClean="0"/>
          </a:p>
          <a:p>
            <a:r>
              <a:rPr lang="nb-NO" sz="2000" dirty="0" smtClean="0"/>
              <a:t>I vissa länder används begreppet Råprotein.</a:t>
            </a:r>
          </a:p>
          <a:p>
            <a:endParaRPr lang="nb-NO" dirty="0"/>
          </a:p>
          <a:p>
            <a:r>
              <a:rPr lang="nb-NO" dirty="0" smtClean="0"/>
              <a:t>  </a:t>
            </a:r>
            <a:endParaRPr lang="nb-NO" dirty="0"/>
          </a:p>
        </p:txBody>
      </p:sp>
      <p:sp>
        <p:nvSpPr>
          <p:cNvPr id="5" name="Platshållare för bildnummer 4"/>
          <p:cNvSpPr>
            <a:spLocks noGrp="1"/>
          </p:cNvSpPr>
          <p:nvPr>
            <p:ph type="sldNum" sz="quarter" idx="12"/>
          </p:nvPr>
        </p:nvSpPr>
        <p:spPr/>
        <p:txBody>
          <a:bodyPr/>
          <a:lstStyle/>
          <a:p>
            <a:fld id="{053AA96B-513D-4B28-B212-94ACDA4DE7DB}" type="slidenum">
              <a:rPr lang="nb-NO" smtClean="0"/>
              <a:pPr/>
              <a:t>4</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0602811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81000"/>
            <a:ext cx="8229600" cy="685800"/>
          </a:xfrm>
        </p:spPr>
        <p:txBody>
          <a:bodyPr>
            <a:normAutofit/>
          </a:bodyPr>
          <a:lstStyle/>
          <a:p>
            <a:r>
              <a:rPr lang="nb-NO" dirty="0" smtClean="0"/>
              <a:t>Vad menas med «</a:t>
            </a:r>
            <a:r>
              <a:rPr lang="nb-NO" dirty="0" err="1" smtClean="0"/>
              <a:t>Underhållsbehovet</a:t>
            </a:r>
            <a:r>
              <a:rPr lang="nb-NO" dirty="0" smtClean="0"/>
              <a:t>»</a:t>
            </a:r>
            <a:endParaRPr lang="nb-NO" dirty="0"/>
          </a:p>
        </p:txBody>
      </p:sp>
      <p:sp>
        <p:nvSpPr>
          <p:cNvPr id="3" name="Plassholder for innhold 2"/>
          <p:cNvSpPr>
            <a:spLocks noGrp="1"/>
          </p:cNvSpPr>
          <p:nvPr>
            <p:ph idx="1"/>
          </p:nvPr>
        </p:nvSpPr>
        <p:spPr>
          <a:xfrm>
            <a:off x="533400" y="1219200"/>
            <a:ext cx="8229600" cy="4724400"/>
          </a:xfrm>
        </p:spPr>
        <p:txBody>
          <a:bodyPr>
            <a:normAutofit lnSpcReduction="10000"/>
          </a:bodyPr>
          <a:lstStyle/>
          <a:p>
            <a:pPr marL="0" indent="0">
              <a:spcBef>
                <a:spcPts val="0"/>
              </a:spcBef>
              <a:buNone/>
            </a:pPr>
            <a:r>
              <a:rPr lang="nb-NO" sz="2000" dirty="0" smtClean="0"/>
              <a:t>Med underhållsbehovet menar vi näringsbehovet för en vuxen häst som inte utför någon form av arbete eller träning och som varken är dräktig eller mjölkproducerande. </a:t>
            </a:r>
            <a:br>
              <a:rPr lang="nb-NO" sz="2000" dirty="0" smtClean="0"/>
            </a:br>
            <a:endParaRPr lang="nb-NO" sz="2000" dirty="0" smtClean="0"/>
          </a:p>
          <a:p>
            <a:pPr marL="0" indent="0">
              <a:spcBef>
                <a:spcPts val="0"/>
              </a:spcBef>
              <a:buNone/>
            </a:pPr>
            <a:r>
              <a:rPr lang="nb-NO" sz="2000" dirty="0" smtClean="0"/>
              <a:t>Underhållsbehovet beräknas baserat på hästens </a:t>
            </a:r>
            <a:r>
              <a:rPr lang="nb-NO" sz="2000" b="1" dirty="0" smtClean="0"/>
              <a:t>kroppsvikt, ras/typ och kön</a:t>
            </a:r>
            <a:r>
              <a:rPr lang="nb-NO" sz="2000" dirty="0" smtClean="0"/>
              <a:t>.</a:t>
            </a:r>
          </a:p>
          <a:p>
            <a:endParaRPr lang="nb-NO" sz="2000" b="1" dirty="0" smtClean="0"/>
          </a:p>
          <a:p>
            <a:pPr lvl="1"/>
            <a:r>
              <a:rPr lang="nb-NO" sz="1600" b="1" dirty="0" smtClean="0"/>
              <a:t>Kroppsvikt </a:t>
            </a:r>
            <a:r>
              <a:rPr lang="nb-NO" sz="1600" dirty="0" smtClean="0"/>
              <a:t>fastställer du antingen genom att väga hästen eller mäta hästens  bröst-omfång och omräkna det till </a:t>
            </a:r>
            <a:r>
              <a:rPr lang="nb-NO" sz="1600" dirty="0" err="1" smtClean="0"/>
              <a:t>kroppsvikt</a:t>
            </a:r>
            <a:r>
              <a:rPr lang="nb-NO" sz="1600" dirty="0" smtClean="0"/>
              <a:t>. </a:t>
            </a:r>
            <a:br>
              <a:rPr lang="nb-NO" sz="1600" dirty="0" smtClean="0"/>
            </a:br>
            <a:endParaRPr lang="nb-NO" sz="1600" dirty="0" smtClean="0"/>
          </a:p>
          <a:p>
            <a:pPr lvl="1"/>
            <a:r>
              <a:rPr lang="nb-NO" sz="1600" b="1" dirty="0" smtClean="0"/>
              <a:t>Ras/typ. </a:t>
            </a:r>
            <a:r>
              <a:rPr lang="nb-NO" sz="1600" dirty="0" smtClean="0"/>
              <a:t>Vissa hästtyper är mer «lättfodrade» än andra. Det betyder att de har ett lugnare sinne och därför kräver något mindre energi. Ponnier och kallblodshästar anses ofta vara mer lättfodrade än ädlare hästar. Notera att det även kan förekomma betydande variationer mellan hästar inom samma ras.</a:t>
            </a:r>
          </a:p>
          <a:p>
            <a:pPr lvl="1"/>
            <a:endParaRPr lang="nb-NO" sz="1600" dirty="0" smtClean="0"/>
          </a:p>
          <a:p>
            <a:pPr lvl="1"/>
            <a:r>
              <a:rPr lang="nb-NO" sz="1600" b="1" dirty="0" smtClean="0"/>
              <a:t>Kön</a:t>
            </a:r>
            <a:r>
              <a:rPr lang="nb-NO" sz="1600" dirty="0" smtClean="0"/>
              <a:t>. Hingstar har oftast ett högre underhållsbehov än ston och valacker.  Detta gäller för behoven </a:t>
            </a:r>
            <a:r>
              <a:rPr lang="nb-NO" sz="1600" b="1" dirty="0" smtClean="0"/>
              <a:t>energi och smältbart råprotein</a:t>
            </a:r>
            <a:r>
              <a:rPr lang="nb-NO" sz="1600" b="1" dirty="0"/>
              <a:t> </a:t>
            </a:r>
            <a:r>
              <a:rPr lang="nb-NO" sz="1600" dirty="0" smtClean="0"/>
              <a:t>som vanligtvis ökas med 10 procent i förhållande till ston och valacker.</a:t>
            </a:r>
          </a:p>
        </p:txBody>
      </p:sp>
      <p:sp>
        <p:nvSpPr>
          <p:cNvPr id="4" name="Platshållare för bildnummer 3"/>
          <p:cNvSpPr>
            <a:spLocks noGrp="1"/>
          </p:cNvSpPr>
          <p:nvPr>
            <p:ph type="sldNum" sz="quarter" idx="12"/>
          </p:nvPr>
        </p:nvSpPr>
        <p:spPr/>
        <p:txBody>
          <a:bodyPr/>
          <a:lstStyle/>
          <a:p>
            <a:fld id="{053AA96B-513D-4B28-B212-94ACDA4DE7DB}" type="slidenum">
              <a:rPr lang="nb-NO" smtClean="0"/>
              <a:pPr/>
              <a:t>5</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3269673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81000"/>
            <a:ext cx="8229600" cy="1295400"/>
          </a:xfrm>
        </p:spPr>
        <p:txBody>
          <a:bodyPr>
            <a:normAutofit/>
          </a:bodyPr>
          <a:lstStyle/>
          <a:p>
            <a:r>
              <a:rPr lang="nb-NO" dirty="0" smtClean="0"/>
              <a:t>Hur uppges underhållsbehovet för energi?</a:t>
            </a:r>
            <a:endParaRPr lang="nb-NO" dirty="0"/>
          </a:p>
        </p:txBody>
      </p:sp>
      <p:sp>
        <p:nvSpPr>
          <p:cNvPr id="3" name="Plassholder for innhold 2"/>
          <p:cNvSpPr>
            <a:spLocks noGrp="1"/>
          </p:cNvSpPr>
          <p:nvPr>
            <p:ph idx="1"/>
          </p:nvPr>
        </p:nvSpPr>
        <p:spPr>
          <a:xfrm>
            <a:off x="457200" y="1600200"/>
            <a:ext cx="8229600" cy="4267200"/>
          </a:xfrm>
        </p:spPr>
        <p:txBody>
          <a:bodyPr>
            <a:normAutofit/>
          </a:bodyPr>
          <a:lstStyle/>
          <a:p>
            <a:pPr>
              <a:buNone/>
            </a:pPr>
            <a:r>
              <a:rPr lang="nb-NO" sz="2000" b="1" dirty="0" smtClean="0"/>
              <a:t>Energibehovet till häster anges som </a:t>
            </a:r>
            <a:r>
              <a:rPr lang="nb-NO" sz="2000" b="1" dirty="0" err="1" smtClean="0"/>
              <a:t>Megajoule</a:t>
            </a:r>
            <a:r>
              <a:rPr lang="nb-NO" sz="2000" b="1" dirty="0" smtClean="0"/>
              <a:t> (MJ) </a:t>
            </a:r>
            <a:r>
              <a:rPr lang="nb-NO" sz="2000" b="1" dirty="0" err="1" smtClean="0"/>
              <a:t>omsättbar</a:t>
            </a:r>
            <a:r>
              <a:rPr lang="nb-NO" sz="2000" b="1" dirty="0" smtClean="0"/>
              <a:t> energi.</a:t>
            </a:r>
            <a:r>
              <a:rPr lang="nb-NO" sz="2000" dirty="0" smtClean="0"/>
              <a:t/>
            </a:r>
            <a:br>
              <a:rPr lang="nb-NO" sz="2000" dirty="0" smtClean="0"/>
            </a:br>
            <a:endParaRPr lang="nb-NO" sz="2000" dirty="0" smtClean="0"/>
          </a:p>
          <a:p>
            <a:pPr lvl="1"/>
            <a:r>
              <a:rPr lang="nb-NO" sz="1800" dirty="0" smtClean="0"/>
              <a:t>De flesta sädeslag och kraftfoderblandingar har ett energiinnehåll på 9,5 – 12,0 MJ per kg </a:t>
            </a:r>
            <a:r>
              <a:rPr lang="nb-NO" sz="1800" dirty="0" err="1" smtClean="0"/>
              <a:t>foder</a:t>
            </a:r>
            <a:r>
              <a:rPr lang="nb-NO" sz="1800" dirty="0" smtClean="0"/>
              <a:t>.</a:t>
            </a:r>
            <a:endParaRPr lang="nb-NO" sz="1800" dirty="0"/>
          </a:p>
          <a:p>
            <a:pPr lvl="1"/>
            <a:r>
              <a:rPr lang="nb-NO" sz="1800" dirty="0" smtClean="0"/>
              <a:t>Hö, hösilage, gräs och halm kallas för grovfoder</a:t>
            </a:r>
          </a:p>
          <a:p>
            <a:pPr lvl="1"/>
            <a:r>
              <a:rPr lang="nb-NO" sz="1800" dirty="0" smtClean="0"/>
              <a:t>När vi jämför energiinnehållet i grovfoder är det viktigt att det jämförs per kg torrsubstans (TS), dvs per kg helt torrt foder. Detta därför att vatteninnehållet i hösilage och gräs kan variera mycket</a:t>
            </a:r>
          </a:p>
          <a:p>
            <a:pPr lvl="1"/>
            <a:r>
              <a:rPr lang="nb-NO" sz="1800" dirty="0" smtClean="0"/>
              <a:t>Ett vanligt energiinnehåll i grovfoder (undantaget halm) kan vara 7 - 10 MJ per kg torrsubstans (helt torrt foder), men detta kan variera avsevärt.</a:t>
            </a:r>
          </a:p>
          <a:p>
            <a:pPr lvl="1"/>
            <a:r>
              <a:rPr lang="nb-NO" sz="1800" dirty="0" smtClean="0"/>
              <a:t>När vi tar grovfoderanalyser uppges energiinnehållet både per kg foder och per kg torrsubstans (TS). </a:t>
            </a:r>
            <a:endParaRPr lang="nb-NO" sz="1600" dirty="0" smtClean="0"/>
          </a:p>
          <a:p>
            <a:pPr lvl="1"/>
            <a:endParaRPr lang="nb-NO" sz="1600" dirty="0" smtClean="0"/>
          </a:p>
        </p:txBody>
      </p:sp>
      <p:sp>
        <p:nvSpPr>
          <p:cNvPr id="4" name="Platshållare för bildnummer 3"/>
          <p:cNvSpPr>
            <a:spLocks noGrp="1"/>
          </p:cNvSpPr>
          <p:nvPr>
            <p:ph type="sldNum" sz="quarter" idx="12"/>
          </p:nvPr>
        </p:nvSpPr>
        <p:spPr/>
        <p:txBody>
          <a:bodyPr/>
          <a:lstStyle/>
          <a:p>
            <a:fld id="{053AA96B-513D-4B28-B212-94ACDA4DE7DB}" type="slidenum">
              <a:rPr lang="nb-NO" smtClean="0"/>
              <a:pPr/>
              <a:t>6</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0145940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304800"/>
            <a:ext cx="8229600" cy="1219200"/>
          </a:xfrm>
        </p:spPr>
        <p:txBody>
          <a:bodyPr>
            <a:noAutofit/>
          </a:bodyPr>
          <a:lstStyle/>
          <a:p>
            <a:r>
              <a:rPr lang="nb-NO" sz="4000" dirty="0">
                <a:solidFill>
                  <a:prstClr val="black"/>
                </a:solidFill>
              </a:rPr>
              <a:t>Hur beräknas underhållsbehovet </a:t>
            </a:r>
            <a:br>
              <a:rPr lang="nb-NO" sz="4000" dirty="0">
                <a:solidFill>
                  <a:prstClr val="black"/>
                </a:solidFill>
              </a:rPr>
            </a:br>
            <a:r>
              <a:rPr lang="nb-NO" sz="4000" dirty="0">
                <a:solidFill>
                  <a:prstClr val="black"/>
                </a:solidFill>
              </a:rPr>
              <a:t>för  energi?</a:t>
            </a:r>
            <a:endParaRPr lang="nb-NO" sz="4000" dirty="0"/>
          </a:p>
        </p:txBody>
      </p:sp>
      <p:sp>
        <p:nvSpPr>
          <p:cNvPr id="3" name="Plassholder for innhold 2"/>
          <p:cNvSpPr>
            <a:spLocks noGrp="1"/>
          </p:cNvSpPr>
          <p:nvPr>
            <p:ph idx="1"/>
          </p:nvPr>
        </p:nvSpPr>
        <p:spPr>
          <a:xfrm>
            <a:off x="457200" y="1752600"/>
            <a:ext cx="8229600" cy="4114800"/>
          </a:xfrm>
        </p:spPr>
        <p:txBody>
          <a:bodyPr>
            <a:normAutofit fontScale="70000" lnSpcReduction="20000"/>
          </a:bodyPr>
          <a:lstStyle/>
          <a:p>
            <a:r>
              <a:rPr lang="nb-NO" sz="2162" dirty="0" smtClean="0"/>
              <a:t>Underhållsbehovet för energi till ston och valacker </a:t>
            </a:r>
            <a:r>
              <a:rPr lang="nb-NO" sz="2162" dirty="0" err="1" smtClean="0"/>
              <a:t>beräknas</a:t>
            </a:r>
            <a:r>
              <a:rPr lang="nb-NO" sz="2162" dirty="0" smtClean="0"/>
              <a:t>  av </a:t>
            </a:r>
            <a:r>
              <a:rPr lang="nb-NO" sz="2162" dirty="0" err="1" smtClean="0"/>
              <a:t>hästens</a:t>
            </a:r>
            <a:r>
              <a:rPr lang="nb-NO" sz="2162" dirty="0" smtClean="0"/>
              <a:t> vikt i potensen 0,75 (V</a:t>
            </a:r>
            <a:r>
              <a:rPr lang="nb-NO" sz="2162" baseline="30000" dirty="0" smtClean="0"/>
              <a:t>0,75</a:t>
            </a:r>
            <a:r>
              <a:rPr lang="nb-NO" sz="2162" dirty="0" smtClean="0"/>
              <a:t> kallas metabolisk vikt)</a:t>
            </a:r>
          </a:p>
          <a:p>
            <a:pPr>
              <a:spcAft>
                <a:spcPts val="1200"/>
              </a:spcAft>
            </a:pPr>
            <a:endParaRPr lang="nb-NO" sz="2162" dirty="0" smtClean="0"/>
          </a:p>
          <a:p>
            <a:pPr lvl="1">
              <a:spcAft>
                <a:spcPts val="1200"/>
              </a:spcAft>
            </a:pPr>
            <a:r>
              <a:rPr lang="nb-NO" sz="2162" b="1" dirty="0" smtClean="0"/>
              <a:t>0,5 MJ x V</a:t>
            </a:r>
            <a:r>
              <a:rPr lang="nb-NO" sz="2162" b="1" baseline="30000" dirty="0" smtClean="0"/>
              <a:t>0,75</a:t>
            </a:r>
            <a:r>
              <a:rPr lang="nb-NO" sz="2162" b="1" dirty="0" smtClean="0"/>
              <a:t> (metabolisk vikt)</a:t>
            </a:r>
          </a:p>
          <a:p>
            <a:pPr lvl="1">
              <a:spcAft>
                <a:spcPts val="1200"/>
              </a:spcAft>
            </a:pPr>
            <a:r>
              <a:rPr lang="nb-NO" sz="2162" dirty="0" smtClean="0"/>
              <a:t>Detta gäller för de mest lättfodrade hästarna. Ras/typ är då ”Oförädlade ponnier och kallblodshästar”</a:t>
            </a:r>
            <a:endParaRPr lang="nb-NO" sz="2162" dirty="0"/>
          </a:p>
          <a:p>
            <a:pPr lvl="1">
              <a:spcAft>
                <a:spcPts val="1200"/>
              </a:spcAft>
            </a:pPr>
            <a:r>
              <a:rPr lang="nb-NO" sz="2162" dirty="0" smtClean="0"/>
              <a:t>För varmblodshästar och kallblodstravare ökas beräknat underhållsbehov med 5 procent. Beräkningen blir då </a:t>
            </a:r>
            <a:r>
              <a:rPr lang="nb-NO" sz="2162" b="1" dirty="0" smtClean="0"/>
              <a:t>0,5 MJ </a:t>
            </a:r>
            <a:r>
              <a:rPr lang="nb-NO" sz="2162" b="1" dirty="0"/>
              <a:t>x V</a:t>
            </a:r>
            <a:r>
              <a:rPr lang="nb-NO" sz="2162" b="1" baseline="30000" dirty="0"/>
              <a:t>0,75</a:t>
            </a:r>
            <a:r>
              <a:rPr lang="nb-NO" sz="2162" b="1" dirty="0" smtClean="0"/>
              <a:t> x 1,05</a:t>
            </a:r>
            <a:r>
              <a:rPr lang="nb-NO" sz="2162" dirty="0" smtClean="0"/>
              <a:t>.</a:t>
            </a:r>
            <a:endParaRPr lang="nb-NO" sz="2162" dirty="0"/>
          </a:p>
          <a:p>
            <a:pPr lvl="1">
              <a:spcAft>
                <a:spcPts val="1200"/>
              </a:spcAft>
            </a:pPr>
            <a:r>
              <a:rPr lang="nb-NO" sz="2162" dirty="0" smtClean="0"/>
              <a:t>För fullblodshästar ökas beräknat underhållsbehov med 10 procent. Beräkningen blir då </a:t>
            </a:r>
            <a:r>
              <a:rPr lang="nb-NO" sz="2162" b="1" dirty="0"/>
              <a:t>0,5 MJ x V</a:t>
            </a:r>
            <a:r>
              <a:rPr lang="nb-NO" sz="2162" b="1" baseline="30000" dirty="0"/>
              <a:t>0,75</a:t>
            </a:r>
            <a:r>
              <a:rPr lang="nb-NO" sz="2162" b="1" dirty="0"/>
              <a:t> x </a:t>
            </a:r>
            <a:r>
              <a:rPr lang="nb-NO" sz="2162" b="1" dirty="0" smtClean="0"/>
              <a:t>1,1</a:t>
            </a:r>
            <a:r>
              <a:rPr lang="nb-NO" sz="2162" dirty="0" smtClean="0"/>
              <a:t>.</a:t>
            </a:r>
          </a:p>
          <a:p>
            <a:pPr lvl="1">
              <a:spcAft>
                <a:spcPts val="1200"/>
              </a:spcAft>
            </a:pPr>
            <a:r>
              <a:rPr lang="nb-NO" sz="2162" b="1" dirty="0" smtClean="0"/>
              <a:t>För hingstar </a:t>
            </a:r>
            <a:r>
              <a:rPr lang="nb-NO" sz="2162" dirty="0" smtClean="0"/>
              <a:t>beräknas ytterligare 10 procent extra om hingsten inte är osedvanligt lugn. </a:t>
            </a:r>
          </a:p>
          <a:p>
            <a:pPr lvl="1"/>
            <a:endParaRPr lang="nb-NO" sz="1800" dirty="0"/>
          </a:p>
          <a:p>
            <a:pPr lvl="1"/>
            <a:r>
              <a:rPr lang="nb-NO" sz="1946" i="1" dirty="0" smtClean="0">
                <a:solidFill>
                  <a:srgbClr val="FF0000"/>
                </a:solidFill>
              </a:rPr>
              <a:t>OBS!</a:t>
            </a:r>
            <a:r>
              <a:rPr lang="nb-NO" sz="1946" i="1" dirty="0" smtClean="0"/>
              <a:t> Detta är standardberäkningar, du ska alltid ta hänsyn till skillnader mellan individer också inom samma ras, typ och kön. </a:t>
            </a:r>
            <a:endParaRPr lang="nb-NO" sz="1946" i="1" dirty="0"/>
          </a:p>
          <a:p>
            <a:pPr lvl="1"/>
            <a:endParaRPr lang="nb-NO" sz="1600" dirty="0" smtClean="0"/>
          </a:p>
        </p:txBody>
      </p:sp>
      <p:sp>
        <p:nvSpPr>
          <p:cNvPr id="4" name="Platshållare för bildnummer 3"/>
          <p:cNvSpPr>
            <a:spLocks noGrp="1"/>
          </p:cNvSpPr>
          <p:nvPr>
            <p:ph type="sldNum" sz="quarter" idx="12"/>
          </p:nvPr>
        </p:nvSpPr>
        <p:spPr/>
        <p:txBody>
          <a:bodyPr/>
          <a:lstStyle/>
          <a:p>
            <a:fld id="{053AA96B-513D-4B28-B212-94ACDA4DE7DB}" type="slidenum">
              <a:rPr lang="nb-NO" smtClean="0"/>
              <a:pPr/>
              <a:t>7</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1565889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04800"/>
            <a:ext cx="8229600" cy="1143000"/>
          </a:xfrm>
        </p:spPr>
        <p:txBody>
          <a:bodyPr>
            <a:normAutofit fontScale="90000"/>
          </a:bodyPr>
          <a:lstStyle/>
          <a:p>
            <a:r>
              <a:rPr lang="nb-NO" sz="4000" dirty="0">
                <a:solidFill>
                  <a:prstClr val="black"/>
                </a:solidFill>
              </a:rPr>
              <a:t>Hur beräknas underhållsbehovet </a:t>
            </a:r>
            <a:br>
              <a:rPr lang="nb-NO" sz="4000" dirty="0">
                <a:solidFill>
                  <a:prstClr val="black"/>
                </a:solidFill>
              </a:rPr>
            </a:br>
            <a:r>
              <a:rPr lang="nb-NO" sz="4000" dirty="0">
                <a:solidFill>
                  <a:prstClr val="black"/>
                </a:solidFill>
              </a:rPr>
              <a:t>för </a:t>
            </a:r>
            <a:r>
              <a:rPr lang="nb-NO" sz="4000" dirty="0" smtClean="0"/>
              <a:t>smältbart råprotein?</a:t>
            </a:r>
            <a:endParaRPr lang="nb-NO" sz="4000" dirty="0"/>
          </a:p>
        </p:txBody>
      </p:sp>
      <p:sp>
        <p:nvSpPr>
          <p:cNvPr id="3" name="Plassholder for innhold 2"/>
          <p:cNvSpPr>
            <a:spLocks noGrp="1"/>
          </p:cNvSpPr>
          <p:nvPr>
            <p:ph idx="1"/>
          </p:nvPr>
        </p:nvSpPr>
        <p:spPr>
          <a:xfrm>
            <a:off x="467544" y="1676401"/>
            <a:ext cx="8229600" cy="3581400"/>
          </a:xfrm>
        </p:spPr>
        <p:txBody>
          <a:bodyPr>
            <a:normAutofit/>
          </a:bodyPr>
          <a:lstStyle/>
          <a:p>
            <a:pPr>
              <a:spcBef>
                <a:spcPts val="0"/>
              </a:spcBef>
              <a:buNone/>
            </a:pPr>
            <a:r>
              <a:rPr lang="nb-NO" sz="2000" dirty="0" smtClean="0"/>
              <a:t>Underhållsbehovet för smältbart råprotein beräknas som: </a:t>
            </a:r>
            <a:r>
              <a:rPr lang="nb-NO" b="1" dirty="0" smtClean="0"/>
              <a:t>6 gram per MJ.</a:t>
            </a:r>
          </a:p>
          <a:p>
            <a:pPr marL="0" indent="0">
              <a:spcBef>
                <a:spcPts val="0"/>
              </a:spcBef>
              <a:buNone/>
            </a:pPr>
            <a:r>
              <a:rPr lang="nb-NO" sz="2000" dirty="0" smtClean="0"/>
              <a:t>Detta innebär att du först måste beräkna energiinnehållet för underhåll, och därefter multiplicera mängden MJ med 6 gram.</a:t>
            </a:r>
          </a:p>
          <a:p>
            <a:pPr>
              <a:spcBef>
                <a:spcPts val="0"/>
              </a:spcBef>
              <a:buNone/>
            </a:pPr>
            <a:endParaRPr lang="nb-NO" sz="2000" dirty="0" smtClean="0"/>
          </a:p>
          <a:p>
            <a:pPr lvl="1"/>
            <a:r>
              <a:rPr lang="nb-NO" sz="1800" dirty="0" smtClean="0"/>
              <a:t>Exempel 1: Ett kallblodssto med kroppsvikt 400 kg har ett energibehov i underhåll på 0,5 MJ x 400</a:t>
            </a:r>
            <a:r>
              <a:rPr lang="nb-NO" sz="1800" baseline="30000" dirty="0" smtClean="0"/>
              <a:t>0,75</a:t>
            </a:r>
            <a:r>
              <a:rPr lang="nb-NO" sz="1800" dirty="0" smtClean="0"/>
              <a:t> = 45 MJ.                                                                                Proteinbehovet räknat som smältbart råprotein blir: 6 gram x 45 = 270 gram.</a:t>
            </a:r>
          </a:p>
          <a:p>
            <a:pPr lvl="1"/>
            <a:endParaRPr lang="nb-NO" sz="1800" dirty="0"/>
          </a:p>
          <a:p>
            <a:pPr lvl="1"/>
            <a:r>
              <a:rPr lang="nb-NO" sz="1800" dirty="0" smtClean="0"/>
              <a:t>Exempel 2: Ett arabsto* med kroppsvikt 400 kg har ett energibehov i underhåll på </a:t>
            </a:r>
            <a:r>
              <a:rPr lang="nb-NO" sz="1800" dirty="0"/>
              <a:t>0,5 MJ x 400</a:t>
            </a:r>
            <a:r>
              <a:rPr lang="nb-NO" sz="1800" baseline="30000" dirty="0"/>
              <a:t>0,75</a:t>
            </a:r>
            <a:r>
              <a:rPr lang="nb-NO" sz="1800" dirty="0"/>
              <a:t> </a:t>
            </a:r>
            <a:r>
              <a:rPr lang="nb-NO" sz="1800" dirty="0" smtClean="0"/>
              <a:t>x 1,05 = 47 MJ. Proteinbehovet räknat som smältbart råprotein blir: 6 gram x 47 = 282 gram.</a:t>
            </a:r>
          </a:p>
        </p:txBody>
      </p:sp>
      <p:sp>
        <p:nvSpPr>
          <p:cNvPr id="4" name="textruta 3"/>
          <p:cNvSpPr txBox="1"/>
          <p:nvPr/>
        </p:nvSpPr>
        <p:spPr>
          <a:xfrm>
            <a:off x="381000" y="5334000"/>
            <a:ext cx="7696200" cy="646331"/>
          </a:xfrm>
          <a:prstGeom prst="rect">
            <a:avLst/>
          </a:prstGeom>
          <a:noFill/>
        </p:spPr>
        <p:txBody>
          <a:bodyPr wrap="square" rtlCol="0">
            <a:spAutoFit/>
          </a:bodyPr>
          <a:lstStyle/>
          <a:p>
            <a:r>
              <a:rPr lang="nb-NO" i="1" dirty="0" smtClean="0"/>
              <a:t>* Arabstoet räknas här som varmblodshäst och får beräknas 5 % högre</a:t>
            </a:r>
          </a:p>
          <a:p>
            <a:r>
              <a:rPr lang="nb-NO" i="1" dirty="0" smtClean="0"/>
              <a:t> energibehov än kallblodshästar. Då blir också proteinbehovet 5 % högre.</a:t>
            </a:r>
            <a:endParaRPr lang="sv-SE"/>
          </a:p>
        </p:txBody>
      </p:sp>
      <p:sp>
        <p:nvSpPr>
          <p:cNvPr id="5" name="Platshållare för bildnummer 4"/>
          <p:cNvSpPr>
            <a:spLocks noGrp="1"/>
          </p:cNvSpPr>
          <p:nvPr>
            <p:ph type="sldNum" sz="quarter" idx="12"/>
          </p:nvPr>
        </p:nvSpPr>
        <p:spPr/>
        <p:txBody>
          <a:bodyPr/>
          <a:lstStyle/>
          <a:p>
            <a:fld id="{053AA96B-513D-4B28-B212-94ACDA4DE7DB}" type="slidenum">
              <a:rPr lang="nb-NO" smtClean="0"/>
              <a:pPr/>
              <a:t>8</a:t>
            </a:fld>
            <a:endParaRPr lang="nb-NO"/>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7998588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81000"/>
            <a:ext cx="8229600" cy="990600"/>
          </a:xfrm>
        </p:spPr>
        <p:txBody>
          <a:bodyPr>
            <a:normAutofit/>
          </a:bodyPr>
          <a:lstStyle/>
          <a:p>
            <a:pPr algn="l"/>
            <a:r>
              <a:rPr lang="nb-NO" sz="2800" dirty="0" smtClean="0"/>
              <a:t>Hur sätter man upp bra foderstater</a:t>
            </a:r>
            <a:br>
              <a:rPr lang="nb-NO" sz="2800" dirty="0" smtClean="0"/>
            </a:br>
            <a:r>
              <a:rPr lang="nb-NO" sz="2800" dirty="0" smtClean="0"/>
              <a:t>för hästar i underhåll?</a:t>
            </a:r>
            <a:endParaRPr lang="nb-NO" sz="2800" dirty="0"/>
          </a:p>
        </p:txBody>
      </p:sp>
      <p:graphicFrame>
        <p:nvGraphicFramePr>
          <p:cNvPr id="4" name="Plassholder for innhold 3"/>
          <p:cNvGraphicFramePr>
            <a:graphicFrameLocks noGrp="1"/>
          </p:cNvGraphicFramePr>
          <p:nvPr>
            <p:ph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88107795"/>
              </p:ext>
            </p:extLst>
          </p:nvPr>
        </p:nvGraphicFramePr>
        <p:xfrm>
          <a:off x="612247" y="1676400"/>
          <a:ext cx="8531753" cy="3992811"/>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
        <p:nvSpPr>
          <p:cNvPr id="5" name="TekstSylinder 4"/>
          <p:cNvSpPr txBox="1"/>
          <p:nvPr/>
        </p:nvSpPr>
        <p:spPr>
          <a:xfrm>
            <a:off x="6248400" y="5791200"/>
            <a:ext cx="2696507" cy="307777"/>
          </a:xfrm>
          <a:prstGeom prst="rect">
            <a:avLst/>
          </a:prstGeom>
          <a:noFill/>
        </p:spPr>
        <p:txBody>
          <a:bodyPr wrap="none" rtlCol="0">
            <a:spAutoFit/>
          </a:bodyPr>
          <a:lstStyle/>
          <a:p>
            <a:r>
              <a:rPr lang="nb-NO" sz="1400" i="1" dirty="0" smtClean="0"/>
              <a:t>KV=</a:t>
            </a:r>
            <a:r>
              <a:rPr lang="nb-NO" sz="1400" i="1" dirty="0" err="1" smtClean="0"/>
              <a:t>Kroppsvikt</a:t>
            </a:r>
            <a:r>
              <a:rPr lang="nb-NO" sz="1400" i="1" dirty="0" smtClean="0"/>
              <a:t>       TS=Torrsubstans</a:t>
            </a:r>
            <a:endParaRPr lang="nb-NO" sz="1400" i="1" dirty="0"/>
          </a:p>
        </p:txBody>
      </p:sp>
      <p:sp>
        <p:nvSpPr>
          <p:cNvPr id="6" name="TekstSylinder 5"/>
          <p:cNvSpPr txBox="1"/>
          <p:nvPr/>
        </p:nvSpPr>
        <p:spPr>
          <a:xfrm>
            <a:off x="609600" y="2514600"/>
            <a:ext cx="1584176" cy="1077218"/>
          </a:xfrm>
          <a:prstGeom prst="rect">
            <a:avLst/>
          </a:prstGeom>
          <a:noFill/>
        </p:spPr>
        <p:txBody>
          <a:bodyPr wrap="square" rtlCol="0">
            <a:spAutoFit/>
          </a:bodyPr>
          <a:lstStyle/>
          <a:p>
            <a:r>
              <a:rPr lang="nb-NO" sz="1600" dirty="0" smtClean="0"/>
              <a:t>Plus salt, vitaminer och mineraler vid behov.</a:t>
            </a:r>
            <a:endParaRPr lang="nb-NO" sz="1600" dirty="0"/>
          </a:p>
        </p:txBody>
      </p:sp>
      <p:sp>
        <p:nvSpPr>
          <p:cNvPr id="7" name="TekstSylinder 6"/>
          <p:cNvSpPr txBox="1"/>
          <p:nvPr/>
        </p:nvSpPr>
        <p:spPr>
          <a:xfrm>
            <a:off x="539552" y="5229200"/>
            <a:ext cx="252536" cy="646331"/>
          </a:xfrm>
          <a:prstGeom prst="rect">
            <a:avLst/>
          </a:prstGeom>
          <a:noFill/>
        </p:spPr>
        <p:txBody>
          <a:bodyPr wrap="square" rtlCol="0">
            <a:spAutoFit/>
          </a:bodyPr>
          <a:lstStyle/>
          <a:p>
            <a:r>
              <a:rPr lang="nb-NO" sz="3600" dirty="0" smtClean="0"/>
              <a:t>1</a:t>
            </a:r>
            <a:endParaRPr lang="nb-NO" sz="3600" dirty="0"/>
          </a:p>
        </p:txBody>
      </p:sp>
      <p:sp>
        <p:nvSpPr>
          <p:cNvPr id="8" name="TekstSylinder 7"/>
          <p:cNvSpPr txBox="1"/>
          <p:nvPr/>
        </p:nvSpPr>
        <p:spPr>
          <a:xfrm>
            <a:off x="1584176" y="3717032"/>
            <a:ext cx="323528" cy="646331"/>
          </a:xfrm>
          <a:prstGeom prst="rect">
            <a:avLst/>
          </a:prstGeom>
          <a:noFill/>
        </p:spPr>
        <p:txBody>
          <a:bodyPr wrap="square" rtlCol="0">
            <a:spAutoFit/>
          </a:bodyPr>
          <a:lstStyle/>
          <a:p>
            <a:r>
              <a:rPr lang="nb-NO" sz="3600" dirty="0" smtClean="0"/>
              <a:t>2</a:t>
            </a:r>
            <a:endParaRPr lang="nb-NO" sz="3600" dirty="0"/>
          </a:p>
        </p:txBody>
      </p:sp>
      <p:sp>
        <p:nvSpPr>
          <p:cNvPr id="9" name="TekstSylinder 8"/>
          <p:cNvSpPr txBox="1"/>
          <p:nvPr/>
        </p:nvSpPr>
        <p:spPr>
          <a:xfrm>
            <a:off x="2483768" y="2708920"/>
            <a:ext cx="144016" cy="646331"/>
          </a:xfrm>
          <a:prstGeom prst="rect">
            <a:avLst/>
          </a:prstGeom>
          <a:noFill/>
        </p:spPr>
        <p:txBody>
          <a:bodyPr wrap="square" rtlCol="0">
            <a:spAutoFit/>
          </a:bodyPr>
          <a:lstStyle/>
          <a:p>
            <a:r>
              <a:rPr lang="nb-NO" sz="3600" dirty="0" smtClean="0"/>
              <a:t>3</a:t>
            </a:r>
            <a:endParaRPr lang="nb-NO" sz="3600" dirty="0"/>
          </a:p>
        </p:txBody>
      </p:sp>
      <p:sp>
        <p:nvSpPr>
          <p:cNvPr id="10" name="TekstSylinder 9"/>
          <p:cNvSpPr txBox="1"/>
          <p:nvPr/>
        </p:nvSpPr>
        <p:spPr>
          <a:xfrm>
            <a:off x="7010400" y="685800"/>
            <a:ext cx="1828800" cy="2554545"/>
          </a:xfrm>
          <a:prstGeom prst="rect">
            <a:avLst/>
          </a:prstGeom>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nb-NO" sz="1600" b="1" dirty="0" smtClean="0"/>
              <a:t>Generell ransons-pyramid</a:t>
            </a:r>
          </a:p>
          <a:p>
            <a:endParaRPr lang="nb-NO" sz="1600" dirty="0"/>
          </a:p>
          <a:p>
            <a:r>
              <a:rPr lang="nb-NO" sz="1600" i="1" dirty="0" smtClean="0"/>
              <a:t>Hästar i underhåll kräver normalt bara grovfoder (1) och eventuellt något kraftfoder (2) plus salt och vitaminer/mineral.</a:t>
            </a:r>
            <a:endParaRPr lang="nb-NO" sz="1600" i="1" dirty="0"/>
          </a:p>
        </p:txBody>
      </p:sp>
      <p:sp>
        <p:nvSpPr>
          <p:cNvPr id="11" name="Platshållare för bildnummer 10"/>
          <p:cNvSpPr>
            <a:spLocks noGrp="1"/>
          </p:cNvSpPr>
          <p:nvPr>
            <p:ph type="sldNum" sz="quarter" idx="12"/>
          </p:nvPr>
        </p:nvSpPr>
        <p:spPr/>
        <p:txBody>
          <a:bodyPr/>
          <a:lstStyle/>
          <a:p>
            <a:fld id="{053AA96B-513D-4B28-B212-94ACDA4DE7DB}" type="slidenum">
              <a:rPr lang="nb-NO" smtClean="0"/>
              <a:pPr/>
              <a:t>9</a:t>
            </a:fld>
            <a:endParaRPr lang="nb-NO"/>
          </a:p>
        </p:txBody>
      </p:sp>
      <p:sp>
        <p:nvSpPr>
          <p:cNvPr id="12" name="TekstSylinder 7"/>
          <p:cNvSpPr txBox="1"/>
          <p:nvPr/>
        </p:nvSpPr>
        <p:spPr>
          <a:xfrm>
            <a:off x="3029272" y="1752600"/>
            <a:ext cx="323528" cy="1200329"/>
          </a:xfrm>
          <a:prstGeom prst="rect">
            <a:avLst/>
          </a:prstGeom>
          <a:noFill/>
        </p:spPr>
        <p:txBody>
          <a:bodyPr wrap="square" rtlCol="0">
            <a:spAutoFit/>
          </a:bodyPr>
          <a:lstStyle/>
          <a:p>
            <a:r>
              <a:rPr lang="nb-NO" sz="3600" dirty="0" smtClean="0"/>
              <a:t>1</a:t>
            </a:r>
            <a:endParaRPr lang="nb-NO" sz="36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31451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CH-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Burspråk.thmx</Template>
  <TotalTime>1091</TotalTime>
  <Words>1477</Words>
  <Application>Microsoft Macintosh PowerPoint</Application>
  <PresentationFormat>Bildspel på skärmen (4:3)</PresentationFormat>
  <Paragraphs>184</Paragraphs>
  <Slides>20</Slides>
  <Notes>1</Notes>
  <HiddenSlides>0</HiddenSlides>
  <MMClips>0</MMClips>
  <ScaleCrop>false</ScaleCrop>
  <HeadingPairs>
    <vt:vector size="4" baseType="variant">
      <vt:variant>
        <vt:lpstr>Formgivningsmall</vt:lpstr>
      </vt:variant>
      <vt:variant>
        <vt:i4>1</vt:i4>
      </vt:variant>
      <vt:variant>
        <vt:lpstr>Bildrubriker</vt:lpstr>
      </vt:variant>
      <vt:variant>
        <vt:i4>20</vt:i4>
      </vt:variant>
    </vt:vector>
  </HeadingPairs>
  <TitlesOfParts>
    <vt:vector size="21" baseType="lpstr">
      <vt:lpstr>PCH-tema</vt:lpstr>
      <vt:lpstr>Hästens behov vid underhåll</vt:lpstr>
      <vt:lpstr>Underhållsbehovet</vt:lpstr>
      <vt:lpstr>Kunskapsmål</vt:lpstr>
      <vt:lpstr>Enheter för energi och protein</vt:lpstr>
      <vt:lpstr>Vad menas med «Underhållsbehovet»</vt:lpstr>
      <vt:lpstr>Hur uppges underhållsbehovet för energi?</vt:lpstr>
      <vt:lpstr>Hur beräknas underhållsbehovet  för  energi?</vt:lpstr>
      <vt:lpstr>Hur beräknas underhållsbehovet  för smältbart råprotein?</vt:lpstr>
      <vt:lpstr>Hur sätter man upp bra foderstater för hästar i underhåll?</vt:lpstr>
      <vt:lpstr>Demonstration:   Hur du använder PC-Horse för att göra en dagsranson till häst i underhåll</vt:lpstr>
      <vt:lpstr>Haflingern Mia</vt:lpstr>
      <vt:lpstr>Här är näringsbehovet för Mia beräknat</vt:lpstr>
      <vt:lpstr>Börja med grovfodret</vt:lpstr>
      <vt:lpstr>Gå till foderlistan i det aktuella stallet  och välj fodertypen ”Grovfoder”</vt:lpstr>
      <vt:lpstr>Bild 15</vt:lpstr>
      <vt:lpstr>Bild 16</vt:lpstr>
      <vt:lpstr>Bild 17</vt:lpstr>
      <vt:lpstr>Praktisk övning:  Gör foderstater till din egen häst i «underhåll»</vt:lpstr>
      <vt:lpstr>Ytterligare arbete med underhållsbehov </vt:lpstr>
      <vt:lpstr>Egna bilder</vt:lpstr>
    </vt:vector>
  </TitlesOfParts>
  <Company>UMB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Hestens vedlikeholdsbehov</dc:title>
  <dc:creator>Dag Austbø</dc:creator>
  <cp:lastModifiedBy>Jan Sjunnesson</cp:lastModifiedBy>
  <cp:revision>78</cp:revision>
  <dcterms:created xsi:type="dcterms:W3CDTF">2014-01-13T10:53:15Z</dcterms:created>
  <dcterms:modified xsi:type="dcterms:W3CDTF">2014-01-13T10:53:38Z</dcterms:modified>
</cp:coreProperties>
</file>