
<file path=[Content_Types].xml><?xml version="1.0" encoding="utf-8"?>
<Types xmlns="http://schemas.openxmlformats.org/package/2006/content-types">
  <Override PartName="/ppt/slides/slide18.xml" ContentType="application/vnd.openxmlformats-officedocument.presentationml.slide+xml"/>
  <Override PartName="/ppt/slideLayouts/slideLayout15.xml" ContentType="application/vnd.openxmlformats-officedocument.presentationml.slideLayout+xml"/>
  <Override PartName="/ppt/slides/slide9.xml" ContentType="application/vnd.openxmlformats-officedocument.presentationml.slide+xml"/>
  <Override PartName="/ppt/slides/slide14.xml" ContentType="application/vnd.openxmlformats-officedocument.presentationml.slide+xml"/>
  <Override PartName="/ppt/slideLayouts/slideLayout9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s/slide5.xml" ContentType="application/vnd.openxmlformats-officedocument.presentationml.slide+xml"/>
  <Override PartName="/ppt/diagrams/colors1.xml" ContentType="application/vnd.openxmlformats-officedocument.drawingml.diagramColors+xml"/>
  <Default Extension="rels" ContentType="application/vnd.openxmlformats-package.relationships+xml"/>
  <Override PartName="/ppt/slides/slide10.xml" ContentType="application/vnd.openxmlformats-officedocument.presentationml.slide+xml"/>
  <Override PartName="/ppt/slideLayouts/slideLayout5.xml" ContentType="application/vnd.openxmlformats-officedocument.presentationml.slideLayout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handoutMasters/handoutMaster1.xml" ContentType="application/vnd.openxmlformats-officedocument.presentationml.handoutMaster+xml"/>
  <Override PartName="/ppt/slideMasters/slideMaster2.xml" ContentType="application/vnd.openxmlformats-officedocument.presentationml.slideMaster+xml"/>
  <Default Extension="jpeg" ContentType="image/jpeg"/>
  <Override PartName="/ppt/theme/theme2.xml" ContentType="application/vnd.openxmlformats-officedocument.them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Default Extension="xml" ContentType="application/xml"/>
  <Override PartName="/ppt/slides/slide19.xml" ContentType="application/vnd.openxmlformats-officedocument.presentationml.slide+xml"/>
  <Override PartName="/ppt/slideLayouts/slideLayout16.xml" ContentType="application/vnd.openxmlformats-officedocument.presentationml.slideLayout+xml"/>
  <Override PartName="/ppt/tableStyles.xml" ContentType="application/vnd.openxmlformats-officedocument.presentationml.tableStyles+xml"/>
  <Override PartName="/ppt/slides/slide15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s/slide6.xml" ContentType="application/vnd.openxmlformats-officedocument.presentationml.sl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ppt/slides/slide11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Default Extension="png" ContentType="image/png"/>
  <Override PartName="/ppt/slideLayouts/slideLayout2.xml" ContentType="application/vnd.openxmlformats-officedocument.presentationml.slideLayout+xml"/>
  <Override PartName="/ppt/theme/theme3.xml" ContentType="application/vnd.openxmlformats-officedocument.theme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slideLayouts/slideLayout17.xml" ContentType="application/vnd.openxmlformats-officedocument.presentationml.slideLayout+xml"/>
  <Override PartName="/ppt/slides/slide16.xml" ContentType="application/vnd.openxmlformats-officedocument.presentationml.slide+xml"/>
  <Override PartName="/ppt/slideLayouts/slideLayout13.xml" ContentType="application/vnd.openxmlformats-officedocument.presentationml.slideLayout+xml"/>
  <Override PartName="/ppt/slides/slide7.xml" ContentType="application/vnd.openxmlformats-officedocument.presentationml.slide+xml"/>
  <Override PartName="/ppt/presentation.xml" ContentType="application/vnd.openxmlformats-officedocument.presentationml.presentation.main+xml"/>
  <Override PartName="/ppt/slides/slide12.xml" ContentType="application/vnd.openxmlformats-officedocument.presentationml.slide+xml"/>
  <Override PartName="/ppt/slideLayouts/slideLayout7.xml" ContentType="application/vnd.openxmlformats-officedocument.presentationml.slideLayout+xml"/>
  <Override PartName="/ppt/slides/slide3.xml" ContentType="application/vnd.openxmlformats-officedocument.presentationml.slide+xml"/>
  <Override PartName="/ppt/theme/theme4.xml" ContentType="application/vnd.openxmlformats-officedocument.theme+xml"/>
  <Override PartName="/ppt/slideLayouts/slideLayout3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s/slide20.xml" ContentType="application/vnd.openxmlformats-officedocument.presentationml.slide+xml"/>
  <Override PartName="/ppt/slides/slide17.xml" ContentType="application/vnd.openxmlformats-officedocument.presentationml.slide+xml"/>
  <Override PartName="/ppt/slideLayouts/slideLayout14.xml" ContentType="application/vnd.openxmlformats-officedocument.presentationml.slideLayout+xml"/>
  <Override PartName="/ppt/diagrams/drawing1.xml" ContentType="application/vnd.ms-office.drawingml.diagramDrawing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presProps.xml" ContentType="application/vnd.openxmlformats-officedocument.presentationml.presProps+xml"/>
  <Override PartName="/ppt/slides/slide13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s/slide21.xml" ContentType="application/vnd.openxmlformats-officedocument.presentationml.slide+xml"/>
  <Override PartName="/ppt/slideLayouts/slideLayout19.xml" ContentType="application/vnd.openxmlformats-officedocument.presentationml.slideLayout+xml"/>
  <Default Extension="bin" ContentType="application/vnd.openxmlformats-officedocument.presentationml.printerSettings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97" r:id="rId1"/>
    <p:sldMasterId id="2147483684" r:id="rId2"/>
  </p:sldMasterIdLst>
  <p:notesMasterIdLst>
    <p:notesMasterId r:id="rId24"/>
  </p:notesMasterIdLst>
  <p:handoutMasterIdLst>
    <p:handoutMasterId r:id="rId25"/>
  </p:handoutMasterIdLst>
  <p:sldIdLst>
    <p:sldId id="256" r:id="rId3"/>
    <p:sldId id="271" r:id="rId4"/>
    <p:sldId id="257" r:id="rId5"/>
    <p:sldId id="272" r:id="rId6"/>
    <p:sldId id="258" r:id="rId7"/>
    <p:sldId id="259" r:id="rId8"/>
    <p:sldId id="260" r:id="rId9"/>
    <p:sldId id="261" r:id="rId10"/>
    <p:sldId id="262" r:id="rId11"/>
    <p:sldId id="274" r:id="rId12"/>
    <p:sldId id="263" r:id="rId13"/>
    <p:sldId id="264" r:id="rId14"/>
    <p:sldId id="265" r:id="rId15"/>
    <p:sldId id="266" r:id="rId16"/>
    <p:sldId id="267" r:id="rId17"/>
    <p:sldId id="268" r:id="rId18"/>
    <p:sldId id="269" r:id="rId19"/>
    <p:sldId id="275" r:id="rId20"/>
    <p:sldId id="278" r:id="rId21"/>
    <p:sldId id="276" r:id="rId22"/>
    <p:sldId id="277" r:id="rId23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showPr showNarration="1">
    <p:present/>
    <p:sldAll/>
    <p:penClr>
      <a:prstClr val="red"/>
    </p:penClr>
    <p:extLst>
      <p:ext uri="{EC167BDD-8182-4AB7-AECC-EB403E3ABB37}">
        <p14:laserClr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>
          <a:srgbClr val="FF0000"/>
        </p14:laserClr>
      </p:ext>
      <p:ext uri="{2FDB2607-1784-4EEB-B798-7EB5836EED8A}">
        <p14:showMediaCtrls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"/>
      </p:ext>
    </p:extLst>
  </p:showPr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9" autoAdjust="0"/>
    <p:restoredTop sz="94695" autoAdjust="0"/>
  </p:normalViewPr>
  <p:slideViewPr>
    <p:cSldViewPr>
      <p:cViewPr>
        <p:scale>
          <a:sx n="150" d="100"/>
          <a:sy n="150" d="100"/>
        </p:scale>
        <p:origin x="-2312" y="-79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notesMaster" Target="notesMasters/notesMaster1.xml"/><Relationship Id="rId25" Type="http://schemas.openxmlformats.org/officeDocument/2006/relationships/handoutMaster" Target="handoutMasters/handoutMaster1.xml"/><Relationship Id="rId26" Type="http://schemas.openxmlformats.org/officeDocument/2006/relationships/printerSettings" Target="printerSettings/printerSettings1.bin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69A8A572-EFDC-4D7B-8986-F2E44ECFBC33}" type="doc">
      <dgm:prSet loTypeId="urn:microsoft.com/office/officeart/2005/8/layout/pyramid1" loCatId="pyramid" qsTypeId="urn:microsoft.com/office/officeart/2005/8/quickstyle/simple1" qsCatId="simple" csTypeId="urn:microsoft.com/office/officeart/2005/8/colors/accent1_2" csCatId="accent1" phldr="1"/>
      <dgm:spPr/>
    </dgm:pt>
    <dgm:pt modelId="{792E724C-D86E-4894-80A1-EF5DC23D8B33}">
      <dgm:prSet phldrT="[Tekst]" custT="1"/>
      <dgm:spPr>
        <a:gradFill rotWithShape="0">
          <a:gsLst>
            <a:gs pos="72000">
              <a:srgbClr val="FFFF0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nb-NO" sz="1800" dirty="0" smtClean="0"/>
            <a:t>Energy-</a:t>
          </a:r>
        </a:p>
        <a:p>
          <a:r>
            <a:rPr lang="nb-NO" sz="1800" dirty="0" err="1" smtClean="0"/>
            <a:t>balance</a:t>
          </a:r>
          <a:endParaRPr lang="nb-NO" sz="1800" dirty="0"/>
        </a:p>
      </dgm:t>
    </dgm:pt>
    <dgm:pt modelId="{97831652-35C9-4D11-BFDA-BBDDF5D4F07B}" type="parTrans" cxnId="{795F6524-CAE5-4436-B346-E95E299DBBC1}">
      <dgm:prSet/>
      <dgm:spPr/>
      <dgm:t>
        <a:bodyPr/>
        <a:lstStyle/>
        <a:p>
          <a:endParaRPr lang="nb-NO"/>
        </a:p>
      </dgm:t>
    </dgm:pt>
    <dgm:pt modelId="{076508A7-2572-4034-B6C3-87FE60C78AB5}" type="sibTrans" cxnId="{795F6524-CAE5-4436-B346-E95E299DBBC1}">
      <dgm:prSet/>
      <dgm:spPr/>
      <dgm:t>
        <a:bodyPr/>
        <a:lstStyle/>
        <a:p>
          <a:endParaRPr lang="nb-NO"/>
        </a:p>
      </dgm:t>
    </dgm:pt>
    <dgm:pt modelId="{C99FB211-CF54-494B-949E-EA78517B450E}">
      <dgm:prSet phldrT="[Tekst]" custT="1"/>
      <dgm:spPr>
        <a:gradFill rotWithShape="0">
          <a:gsLst>
            <a:gs pos="72000">
              <a:srgbClr val="FFC00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nb-NO" sz="1800" dirty="0" err="1" smtClean="0"/>
            <a:t>Grain</a:t>
          </a:r>
          <a:r>
            <a:rPr lang="nb-NO" sz="1800" dirty="0" smtClean="0"/>
            <a:t>/</a:t>
          </a:r>
          <a:r>
            <a:rPr lang="nb-NO" sz="1800" dirty="0" err="1" smtClean="0"/>
            <a:t>Concentrate</a:t>
          </a:r>
          <a:r>
            <a:rPr lang="nb-NO" sz="1800" dirty="0" smtClean="0"/>
            <a:t> </a:t>
          </a:r>
        </a:p>
        <a:p>
          <a:r>
            <a:rPr lang="nb-NO" sz="1800" dirty="0" smtClean="0"/>
            <a:t>Up </a:t>
          </a:r>
          <a:r>
            <a:rPr lang="nb-NO" sz="1800" dirty="0" err="1" smtClean="0"/>
            <a:t>until</a:t>
          </a:r>
          <a:r>
            <a:rPr lang="nb-NO" sz="1800" dirty="0" smtClean="0"/>
            <a:t> 0,5 % </a:t>
          </a:r>
          <a:r>
            <a:rPr lang="nb-NO" sz="1800" dirty="0" err="1" smtClean="0"/>
            <a:t>of</a:t>
          </a:r>
          <a:r>
            <a:rPr lang="nb-NO" sz="1800" dirty="0" smtClean="0"/>
            <a:t> BW</a:t>
          </a:r>
          <a:endParaRPr lang="nb-NO" sz="1800" dirty="0"/>
        </a:p>
      </dgm:t>
    </dgm:pt>
    <dgm:pt modelId="{916772F1-DD69-44B1-853E-97D8D008E2BE}" type="parTrans" cxnId="{7B1369A6-B2A3-471A-A7EF-A64553055E7D}">
      <dgm:prSet/>
      <dgm:spPr/>
      <dgm:t>
        <a:bodyPr/>
        <a:lstStyle/>
        <a:p>
          <a:endParaRPr lang="nb-NO"/>
        </a:p>
      </dgm:t>
    </dgm:pt>
    <dgm:pt modelId="{9103B691-E300-436D-A70D-98FD4A0B6164}" type="sibTrans" cxnId="{7B1369A6-B2A3-471A-A7EF-A64553055E7D}">
      <dgm:prSet/>
      <dgm:spPr/>
      <dgm:t>
        <a:bodyPr/>
        <a:lstStyle/>
        <a:p>
          <a:endParaRPr lang="nb-NO"/>
        </a:p>
      </dgm:t>
    </dgm:pt>
    <dgm:pt modelId="{804CDBE1-2D86-408D-AF1E-6FBF0314CD6D}">
      <dgm:prSet phldrT="[Tekst]" custT="1"/>
      <dgm:spPr>
        <a:gradFill rotWithShape="0">
          <a:gsLst>
            <a:gs pos="72000">
              <a:srgbClr val="92D05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dgm:spPr>
      <dgm:t>
        <a:bodyPr/>
        <a:lstStyle/>
        <a:p>
          <a:r>
            <a:rPr lang="nb-NO" sz="1800" dirty="0" smtClean="0"/>
            <a:t>Roughages, DM minimum 1,5 % </a:t>
          </a:r>
          <a:r>
            <a:rPr lang="nb-NO" sz="1800" dirty="0" err="1" smtClean="0"/>
            <a:t>of</a:t>
          </a:r>
          <a:r>
            <a:rPr lang="nb-NO" sz="1800" dirty="0" smtClean="0"/>
            <a:t> BW </a:t>
          </a:r>
          <a:endParaRPr lang="nb-NO" sz="1800" dirty="0"/>
        </a:p>
      </dgm:t>
    </dgm:pt>
    <dgm:pt modelId="{8B8757A6-34B8-4AAC-88E4-4936A9205E35}" type="parTrans" cxnId="{BDDC7C0C-B2E1-4942-B071-DD210BD0B5DA}">
      <dgm:prSet/>
      <dgm:spPr/>
      <dgm:t>
        <a:bodyPr/>
        <a:lstStyle/>
        <a:p>
          <a:endParaRPr lang="nb-NO"/>
        </a:p>
      </dgm:t>
    </dgm:pt>
    <dgm:pt modelId="{307918CA-030C-4C4D-A3A7-4275AF8471C9}" type="sibTrans" cxnId="{BDDC7C0C-B2E1-4942-B071-DD210BD0B5DA}">
      <dgm:prSet/>
      <dgm:spPr/>
      <dgm:t>
        <a:bodyPr/>
        <a:lstStyle/>
        <a:p>
          <a:endParaRPr lang="nb-NO"/>
        </a:p>
      </dgm:t>
    </dgm:pt>
    <dgm:pt modelId="{C076D1B4-3F0E-429F-80DD-2EA01B30B68A}">
      <dgm:prSet phldrT="[Tekst]" custT="1"/>
      <dgm:spPr>
        <a:ln>
          <a:noFill/>
        </a:ln>
      </dgm:spPr>
      <dgm:t>
        <a:bodyPr/>
        <a:lstStyle/>
        <a:p>
          <a:r>
            <a:rPr lang="nb-NO" sz="1600" dirty="0" smtClean="0"/>
            <a:t>Hay, Haylage, Gras</a:t>
          </a:r>
          <a:endParaRPr lang="nb-NO" sz="1600" dirty="0"/>
        </a:p>
      </dgm:t>
    </dgm:pt>
    <dgm:pt modelId="{E9E52E40-52A2-4CE6-B32E-8072084E2391}" type="parTrans" cxnId="{80699E0D-7909-4A3C-B784-4128F473FE00}">
      <dgm:prSet/>
      <dgm:spPr/>
      <dgm:t>
        <a:bodyPr/>
        <a:lstStyle/>
        <a:p>
          <a:endParaRPr lang="nb-NO"/>
        </a:p>
      </dgm:t>
    </dgm:pt>
    <dgm:pt modelId="{3DA9D948-A2DB-4C90-A688-D0637395DCBC}" type="sibTrans" cxnId="{80699E0D-7909-4A3C-B784-4128F473FE00}">
      <dgm:prSet/>
      <dgm:spPr/>
      <dgm:t>
        <a:bodyPr/>
        <a:lstStyle/>
        <a:p>
          <a:endParaRPr lang="nb-NO"/>
        </a:p>
      </dgm:t>
    </dgm:pt>
    <dgm:pt modelId="{522AA9F0-24A1-4B91-A23A-4DCB392A3B39}">
      <dgm:prSet phldrT="[Tekst]" custT="1"/>
      <dgm:spPr>
        <a:ln>
          <a:noFill/>
        </a:ln>
      </dgm:spPr>
      <dgm:t>
        <a:bodyPr/>
        <a:lstStyle/>
        <a:p>
          <a:r>
            <a:rPr lang="nb-NO" sz="1600" dirty="0" smtClean="0"/>
            <a:t>Oats, </a:t>
          </a:r>
          <a:r>
            <a:rPr lang="nb-NO" sz="1600" dirty="0" err="1" smtClean="0"/>
            <a:t>Barley</a:t>
          </a:r>
          <a:r>
            <a:rPr lang="nb-NO" sz="1600" dirty="0" smtClean="0"/>
            <a:t>, Plant </a:t>
          </a:r>
          <a:r>
            <a:rPr lang="nb-NO" sz="1600" dirty="0" err="1" smtClean="0"/>
            <a:t>oils</a:t>
          </a:r>
          <a:r>
            <a:rPr lang="nb-NO" sz="1600" dirty="0" smtClean="0"/>
            <a:t> </a:t>
          </a:r>
          <a:r>
            <a:rPr lang="nb-NO" sz="1600" dirty="0" err="1" smtClean="0"/>
            <a:t>etc</a:t>
          </a:r>
          <a:endParaRPr lang="nb-NO" sz="1600" dirty="0"/>
        </a:p>
      </dgm:t>
    </dgm:pt>
    <dgm:pt modelId="{1E720DF0-E4B1-41F1-B3F7-7C289B3012E9}" type="parTrans" cxnId="{BD6570DD-125D-4842-B4DB-66C3C5AC0F7D}">
      <dgm:prSet/>
      <dgm:spPr/>
      <dgm:t>
        <a:bodyPr/>
        <a:lstStyle/>
        <a:p>
          <a:endParaRPr lang="nb-NO"/>
        </a:p>
      </dgm:t>
    </dgm:pt>
    <dgm:pt modelId="{924F79AC-0994-4695-8FCA-7B9E163D7A37}" type="sibTrans" cxnId="{BD6570DD-125D-4842-B4DB-66C3C5AC0F7D}">
      <dgm:prSet/>
      <dgm:spPr/>
      <dgm:t>
        <a:bodyPr/>
        <a:lstStyle/>
        <a:p>
          <a:endParaRPr lang="nb-NO"/>
        </a:p>
      </dgm:t>
    </dgm:pt>
    <dgm:pt modelId="{11F2A969-FB45-4D73-A594-BBC2167F3E10}" type="pres">
      <dgm:prSet presAssocID="{69A8A572-EFDC-4D7B-8986-F2E44ECFBC33}" presName="Name0" presStyleCnt="0">
        <dgm:presLayoutVars>
          <dgm:dir/>
          <dgm:animLvl val="lvl"/>
          <dgm:resizeHandles val="exact"/>
        </dgm:presLayoutVars>
      </dgm:prSet>
      <dgm:spPr/>
    </dgm:pt>
    <dgm:pt modelId="{7A4831CC-16DB-484B-B7F2-85AF06E628F3}" type="pres">
      <dgm:prSet presAssocID="{792E724C-D86E-4894-80A1-EF5DC23D8B33}" presName="Name8" presStyleCnt="0"/>
      <dgm:spPr/>
    </dgm:pt>
    <dgm:pt modelId="{D86D7C47-FD40-4F75-B59F-D4904FFA867F}" type="pres">
      <dgm:prSet presAssocID="{792E724C-D86E-4894-80A1-EF5DC23D8B33}" presName="acctBkgd" presStyleLbl="alignAcc1" presStyleIdx="0" presStyleCnt="2" custScaleX="54534" custLinFactNeighborX="-22974" custLinFactNeighborY="-830"/>
      <dgm:spPr/>
      <dgm:t>
        <a:bodyPr/>
        <a:lstStyle/>
        <a:p>
          <a:endParaRPr lang="nb-NO"/>
        </a:p>
      </dgm:t>
    </dgm:pt>
    <dgm:pt modelId="{4096BBE8-D74B-4925-8A5D-9147CA346B2D}" type="pres">
      <dgm:prSet presAssocID="{792E724C-D86E-4894-80A1-EF5DC23D8B33}" presName="acctTx" presStyleLbl="alignAcc1" presStyleIdx="0" presStyleCnt="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CC6DF13-74F4-4CF1-810F-B99225CDBB7B}" type="pres">
      <dgm:prSet presAssocID="{792E724C-D86E-4894-80A1-EF5DC23D8B33}" presName="level" presStyleLbl="node1" presStyleIdx="0" presStyleCnt="3" custScaleY="83673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5550C16D-6B9D-4B5A-A255-FA7D125450AF}" type="pres">
      <dgm:prSet presAssocID="{792E724C-D86E-4894-80A1-EF5DC23D8B33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7596D49A-78D6-473E-93A6-997715D73F0F}" type="pres">
      <dgm:prSet presAssocID="{C99FB211-CF54-494B-949E-EA78517B450E}" presName="Name8" presStyleCnt="0"/>
      <dgm:spPr/>
    </dgm:pt>
    <dgm:pt modelId="{3FCE3E19-8368-4BD3-8ACC-D820D3116682}" type="pres">
      <dgm:prSet presAssocID="{C99FB211-CF54-494B-949E-EA78517B450E}" presName="level" presStyleLbl="node1" presStyleIdx="1" presStyleCnt="3" custScaleY="106509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CD670A6A-4645-4618-93A3-B712F2664BD7}" type="pres">
      <dgm:prSet presAssocID="{C99FB211-CF54-494B-949E-EA78517B450E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8128B0BA-213C-4997-BD04-ACC57C4C0C6B}" type="pres">
      <dgm:prSet presAssocID="{804CDBE1-2D86-408D-AF1E-6FBF0314CD6D}" presName="Name8" presStyleCnt="0"/>
      <dgm:spPr/>
    </dgm:pt>
    <dgm:pt modelId="{A5826324-CF34-4520-9328-CE40858EB48B}" type="pres">
      <dgm:prSet presAssocID="{804CDBE1-2D86-408D-AF1E-6FBF0314CD6D}" presName="acctBkgd" presStyleLbl="alignAcc1" presStyleIdx="1" presStyleCnt="2" custScaleX="57437" custLinFactNeighborX="-23434" custLinFactNeighborY="40"/>
      <dgm:spPr/>
      <dgm:t>
        <a:bodyPr/>
        <a:lstStyle/>
        <a:p>
          <a:endParaRPr lang="nb-NO"/>
        </a:p>
      </dgm:t>
    </dgm:pt>
    <dgm:pt modelId="{3C1D421C-12A4-493B-9EB2-7EB954330F80}" type="pres">
      <dgm:prSet presAssocID="{804CDBE1-2D86-408D-AF1E-6FBF0314CD6D}" presName="acctTx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63DABCA0-FE5F-4A52-B732-05A27C228213}" type="pres">
      <dgm:prSet presAssocID="{804CDBE1-2D86-408D-AF1E-6FBF0314CD6D}" presName="level" presStyleLbl="node1" presStyleIdx="2" presStyleCnt="3" custScaleY="136820" custLinFactNeighborX="126" custLinFactNeighborY="5646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  <dgm:pt modelId="{05F9E1E9-3DE2-4085-AC9D-E44173C344B5}" type="pres">
      <dgm:prSet presAssocID="{804CDBE1-2D86-408D-AF1E-6FBF0314CD6D}" presName="levelTx" presStyleLbl="revTx" presStyleIdx="0" presStyleCnt="0">
        <dgm:presLayoutVars>
          <dgm:chMax val="1"/>
          <dgm:bulletEnabled val="1"/>
        </dgm:presLayoutVars>
      </dgm:prSet>
      <dgm:spPr/>
      <dgm:t>
        <a:bodyPr/>
        <a:lstStyle/>
        <a:p>
          <a:endParaRPr lang="nb-NO"/>
        </a:p>
      </dgm:t>
    </dgm:pt>
  </dgm:ptLst>
  <dgm:cxnLst>
    <dgm:cxn modelId="{6A793D0A-0018-4144-A17A-8A553A02E346}" type="presOf" srcId="{792E724C-D86E-4894-80A1-EF5DC23D8B33}" destId="{6CC6DF13-74F4-4CF1-810F-B99225CDBB7B}" srcOrd="0" destOrd="0" presId="urn:microsoft.com/office/officeart/2005/8/layout/pyramid1"/>
    <dgm:cxn modelId="{3A428E6D-6EE9-4610-9C8C-4D1012EC2415}" type="presOf" srcId="{C99FB211-CF54-494B-949E-EA78517B450E}" destId="{3FCE3E19-8368-4BD3-8ACC-D820D3116682}" srcOrd="0" destOrd="0" presId="urn:microsoft.com/office/officeart/2005/8/layout/pyramid1"/>
    <dgm:cxn modelId="{24D03EAB-F0E0-48FF-B563-32706F6EF4FE}" type="presOf" srcId="{C99FB211-CF54-494B-949E-EA78517B450E}" destId="{CD670A6A-4645-4618-93A3-B712F2664BD7}" srcOrd="1" destOrd="0" presId="urn:microsoft.com/office/officeart/2005/8/layout/pyramid1"/>
    <dgm:cxn modelId="{263D4373-8AC9-411E-9863-AA7A964DE288}" type="presOf" srcId="{804CDBE1-2D86-408D-AF1E-6FBF0314CD6D}" destId="{05F9E1E9-3DE2-4085-AC9D-E44173C344B5}" srcOrd="1" destOrd="0" presId="urn:microsoft.com/office/officeart/2005/8/layout/pyramid1"/>
    <dgm:cxn modelId="{388E5097-F5F1-42B8-877B-C02854F73D0B}" type="presOf" srcId="{C076D1B4-3F0E-429F-80DD-2EA01B30B68A}" destId="{A5826324-CF34-4520-9328-CE40858EB48B}" srcOrd="0" destOrd="0" presId="urn:microsoft.com/office/officeart/2005/8/layout/pyramid1"/>
    <dgm:cxn modelId="{A0D9A8B1-3941-406A-B127-45F4D5F0A727}" type="presOf" srcId="{C076D1B4-3F0E-429F-80DD-2EA01B30B68A}" destId="{3C1D421C-12A4-493B-9EB2-7EB954330F80}" srcOrd="1" destOrd="0" presId="urn:microsoft.com/office/officeart/2005/8/layout/pyramid1"/>
    <dgm:cxn modelId="{80699E0D-7909-4A3C-B784-4128F473FE00}" srcId="{804CDBE1-2D86-408D-AF1E-6FBF0314CD6D}" destId="{C076D1B4-3F0E-429F-80DD-2EA01B30B68A}" srcOrd="0" destOrd="0" parTransId="{E9E52E40-52A2-4CE6-B32E-8072084E2391}" sibTransId="{3DA9D948-A2DB-4C90-A688-D0637395DCBC}"/>
    <dgm:cxn modelId="{B2FE4C79-FDB4-48A6-9EB3-5B7EC69BC04E}" type="presOf" srcId="{522AA9F0-24A1-4B91-A23A-4DCB392A3B39}" destId="{4096BBE8-D74B-4925-8A5D-9147CA346B2D}" srcOrd="1" destOrd="0" presId="urn:microsoft.com/office/officeart/2005/8/layout/pyramid1"/>
    <dgm:cxn modelId="{BD6570DD-125D-4842-B4DB-66C3C5AC0F7D}" srcId="{792E724C-D86E-4894-80A1-EF5DC23D8B33}" destId="{522AA9F0-24A1-4B91-A23A-4DCB392A3B39}" srcOrd="0" destOrd="0" parTransId="{1E720DF0-E4B1-41F1-B3F7-7C289B3012E9}" sibTransId="{924F79AC-0994-4695-8FCA-7B9E163D7A37}"/>
    <dgm:cxn modelId="{BDDC7C0C-B2E1-4942-B071-DD210BD0B5DA}" srcId="{69A8A572-EFDC-4D7B-8986-F2E44ECFBC33}" destId="{804CDBE1-2D86-408D-AF1E-6FBF0314CD6D}" srcOrd="2" destOrd="0" parTransId="{8B8757A6-34B8-4AAC-88E4-4936A9205E35}" sibTransId="{307918CA-030C-4C4D-A3A7-4275AF8471C9}"/>
    <dgm:cxn modelId="{E10955B7-12F3-46E7-9832-35ED4310B3FC}" type="presOf" srcId="{522AA9F0-24A1-4B91-A23A-4DCB392A3B39}" destId="{D86D7C47-FD40-4F75-B59F-D4904FFA867F}" srcOrd="0" destOrd="0" presId="urn:microsoft.com/office/officeart/2005/8/layout/pyramid1"/>
    <dgm:cxn modelId="{7B1369A6-B2A3-471A-A7EF-A64553055E7D}" srcId="{69A8A572-EFDC-4D7B-8986-F2E44ECFBC33}" destId="{C99FB211-CF54-494B-949E-EA78517B450E}" srcOrd="1" destOrd="0" parTransId="{916772F1-DD69-44B1-853E-97D8D008E2BE}" sibTransId="{9103B691-E300-436D-A70D-98FD4A0B6164}"/>
    <dgm:cxn modelId="{5FACE503-0BB9-42B5-B245-7BDC7878CDCE}" type="presOf" srcId="{804CDBE1-2D86-408D-AF1E-6FBF0314CD6D}" destId="{63DABCA0-FE5F-4A52-B732-05A27C228213}" srcOrd="0" destOrd="0" presId="urn:microsoft.com/office/officeart/2005/8/layout/pyramid1"/>
    <dgm:cxn modelId="{E1158AF2-271F-4B0E-ADC7-52B417549472}" type="presOf" srcId="{792E724C-D86E-4894-80A1-EF5DC23D8B33}" destId="{5550C16D-6B9D-4B5A-A255-FA7D125450AF}" srcOrd="1" destOrd="0" presId="urn:microsoft.com/office/officeart/2005/8/layout/pyramid1"/>
    <dgm:cxn modelId="{7D96070D-57F9-4F3D-BB2A-BD88AB0C82CB}" type="presOf" srcId="{69A8A572-EFDC-4D7B-8986-F2E44ECFBC33}" destId="{11F2A969-FB45-4D73-A594-BBC2167F3E10}" srcOrd="0" destOrd="0" presId="urn:microsoft.com/office/officeart/2005/8/layout/pyramid1"/>
    <dgm:cxn modelId="{795F6524-CAE5-4436-B346-E95E299DBBC1}" srcId="{69A8A572-EFDC-4D7B-8986-F2E44ECFBC33}" destId="{792E724C-D86E-4894-80A1-EF5DC23D8B33}" srcOrd="0" destOrd="0" parTransId="{97831652-35C9-4D11-BFDA-BBDDF5D4F07B}" sibTransId="{076508A7-2572-4034-B6C3-87FE60C78AB5}"/>
    <dgm:cxn modelId="{6E911AED-AD52-4FDE-ABF9-C35F85C40AAC}" type="presParOf" srcId="{11F2A969-FB45-4D73-A594-BBC2167F3E10}" destId="{7A4831CC-16DB-484B-B7F2-85AF06E628F3}" srcOrd="0" destOrd="0" presId="urn:microsoft.com/office/officeart/2005/8/layout/pyramid1"/>
    <dgm:cxn modelId="{482049AB-434C-4860-BE81-590CAD71FBBF}" type="presParOf" srcId="{7A4831CC-16DB-484B-B7F2-85AF06E628F3}" destId="{D86D7C47-FD40-4F75-B59F-D4904FFA867F}" srcOrd="0" destOrd="0" presId="urn:microsoft.com/office/officeart/2005/8/layout/pyramid1"/>
    <dgm:cxn modelId="{3143CA90-216F-45DD-B1F2-C07857490407}" type="presParOf" srcId="{7A4831CC-16DB-484B-B7F2-85AF06E628F3}" destId="{4096BBE8-D74B-4925-8A5D-9147CA346B2D}" srcOrd="1" destOrd="0" presId="urn:microsoft.com/office/officeart/2005/8/layout/pyramid1"/>
    <dgm:cxn modelId="{DB4ACD6A-FEDF-4F54-863A-994090CB1195}" type="presParOf" srcId="{7A4831CC-16DB-484B-B7F2-85AF06E628F3}" destId="{6CC6DF13-74F4-4CF1-810F-B99225CDBB7B}" srcOrd="2" destOrd="0" presId="urn:microsoft.com/office/officeart/2005/8/layout/pyramid1"/>
    <dgm:cxn modelId="{20CE98BE-7A6D-4969-9EE5-44B5E72DEBD0}" type="presParOf" srcId="{7A4831CC-16DB-484B-B7F2-85AF06E628F3}" destId="{5550C16D-6B9D-4B5A-A255-FA7D125450AF}" srcOrd="3" destOrd="0" presId="urn:microsoft.com/office/officeart/2005/8/layout/pyramid1"/>
    <dgm:cxn modelId="{CAA872A8-0358-4B21-BB37-8C2822C7A687}" type="presParOf" srcId="{11F2A969-FB45-4D73-A594-BBC2167F3E10}" destId="{7596D49A-78D6-473E-93A6-997715D73F0F}" srcOrd="1" destOrd="0" presId="urn:microsoft.com/office/officeart/2005/8/layout/pyramid1"/>
    <dgm:cxn modelId="{3358F67A-D97C-4273-B78F-23A32B50D521}" type="presParOf" srcId="{7596D49A-78D6-473E-93A6-997715D73F0F}" destId="{3FCE3E19-8368-4BD3-8ACC-D820D3116682}" srcOrd="0" destOrd="0" presId="urn:microsoft.com/office/officeart/2005/8/layout/pyramid1"/>
    <dgm:cxn modelId="{829D18B7-B223-4337-95CE-3D03A181356B}" type="presParOf" srcId="{7596D49A-78D6-473E-93A6-997715D73F0F}" destId="{CD670A6A-4645-4618-93A3-B712F2664BD7}" srcOrd="1" destOrd="0" presId="urn:microsoft.com/office/officeart/2005/8/layout/pyramid1"/>
    <dgm:cxn modelId="{A4ACE847-93D9-4762-9520-1546AAE99111}" type="presParOf" srcId="{11F2A969-FB45-4D73-A594-BBC2167F3E10}" destId="{8128B0BA-213C-4997-BD04-ACC57C4C0C6B}" srcOrd="2" destOrd="0" presId="urn:microsoft.com/office/officeart/2005/8/layout/pyramid1"/>
    <dgm:cxn modelId="{4C8C6A9E-67EB-4701-A840-8A2F7D7FA3F8}" type="presParOf" srcId="{8128B0BA-213C-4997-BD04-ACC57C4C0C6B}" destId="{A5826324-CF34-4520-9328-CE40858EB48B}" srcOrd="0" destOrd="0" presId="urn:microsoft.com/office/officeart/2005/8/layout/pyramid1"/>
    <dgm:cxn modelId="{1C95B3FA-E44B-46B0-9C9A-C3037DE98BA3}" type="presParOf" srcId="{8128B0BA-213C-4997-BD04-ACC57C4C0C6B}" destId="{3C1D421C-12A4-493B-9EB2-7EB954330F80}" srcOrd="1" destOrd="0" presId="urn:microsoft.com/office/officeart/2005/8/layout/pyramid1"/>
    <dgm:cxn modelId="{4796F103-B44B-410C-9C98-B7E64534A8CD}" type="presParOf" srcId="{8128B0BA-213C-4997-BD04-ACC57C4C0C6B}" destId="{63DABCA0-FE5F-4A52-B732-05A27C228213}" srcOrd="2" destOrd="0" presId="urn:microsoft.com/office/officeart/2005/8/layout/pyramid1"/>
    <dgm:cxn modelId="{77542BFD-9871-4927-B075-409C24753553}" type="presParOf" srcId="{8128B0BA-213C-4997-BD04-ACC57C4C0C6B}" destId="{05F9E1E9-3DE2-4085-AC9D-E44173C344B5}" srcOrd="3" destOrd="0" presId="urn:microsoft.com/office/officeart/2005/8/layout/pyramid1"/>
  </dgm:cxnLst>
  <dgm:bg/>
  <dgm:whole/>
  <dgm:extLst>
    <a:ext uri="http://schemas.microsoft.com/office/drawing/2008/diagram">
      <dsp:dataModelExt xmlns:dsp="http://schemas.microsoft.com/office/drawing/2008/diagram" xmlns="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D86D7C47-FD40-4F75-B59F-D4904FFA867F}">
      <dsp:nvSpPr>
        <dsp:cNvPr id="0" name=""/>
        <dsp:cNvSpPr/>
      </dsp:nvSpPr>
      <dsp:spPr>
        <a:xfrm rot="10800000">
          <a:off x="3306883" y="0"/>
          <a:ext cx="3070786" cy="1021677"/>
        </a:xfrm>
        <a:prstGeom prst="nonIsoscelesTrapezoid">
          <a:avLst>
            <a:gd name="adj1" fmla="val 0"/>
            <a:gd name="adj2" fmla="val 7265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600" kern="1200" dirty="0" smtClean="0"/>
            <a:t>Oats, </a:t>
          </a:r>
          <a:r>
            <a:rPr lang="nb-NO" sz="1600" kern="1200" dirty="0" err="1" smtClean="0"/>
            <a:t>Barley</a:t>
          </a:r>
          <a:r>
            <a:rPr lang="nb-NO" sz="1600" kern="1200" dirty="0" smtClean="0"/>
            <a:t>, Plant </a:t>
          </a:r>
          <a:r>
            <a:rPr lang="nb-NO" sz="1600" kern="1200" dirty="0" err="1" smtClean="0"/>
            <a:t>oils</a:t>
          </a:r>
          <a:r>
            <a:rPr lang="nb-NO" sz="1600" kern="1200" dirty="0" smtClean="0"/>
            <a:t> </a:t>
          </a:r>
          <a:r>
            <a:rPr lang="nb-NO" sz="1600" kern="1200" dirty="0" err="1" smtClean="0"/>
            <a:t>etc</a:t>
          </a:r>
          <a:endParaRPr lang="nb-NO" sz="1600" kern="1200" dirty="0"/>
        </a:p>
      </dsp:txBody>
      <dsp:txXfrm rot="10800000">
        <a:off x="3619644" y="0"/>
        <a:ext cx="2666005" cy="1021677"/>
      </dsp:txXfrm>
    </dsp:sp>
    <dsp:sp modelId="{6CC6DF13-74F4-4CF1-810F-B99225CDBB7B}">
      <dsp:nvSpPr>
        <dsp:cNvPr id="0" name=""/>
        <dsp:cNvSpPr/>
      </dsp:nvSpPr>
      <dsp:spPr>
        <a:xfrm>
          <a:off x="2578200" y="0"/>
          <a:ext cx="1484506" cy="1021677"/>
        </a:xfrm>
        <a:prstGeom prst="trapezoid">
          <a:avLst>
            <a:gd name="adj" fmla="val 72650"/>
          </a:avLst>
        </a:prstGeom>
        <a:gradFill rotWithShape="0">
          <a:gsLst>
            <a:gs pos="72000">
              <a:srgbClr val="FFFF0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Energy-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err="1" smtClean="0"/>
            <a:t>balance</a:t>
          </a:r>
          <a:endParaRPr lang="nb-NO" sz="1800" kern="1200" dirty="0"/>
        </a:p>
      </dsp:txBody>
      <dsp:txXfrm>
        <a:off x="2578200" y="0"/>
        <a:ext cx="1484506" cy="1021677"/>
      </dsp:txXfrm>
    </dsp:sp>
    <dsp:sp modelId="{3FCE3E19-8368-4BD3-8ACC-D820D3116682}">
      <dsp:nvSpPr>
        <dsp:cNvPr id="0" name=""/>
        <dsp:cNvSpPr/>
      </dsp:nvSpPr>
      <dsp:spPr>
        <a:xfrm>
          <a:off x="1633371" y="1021677"/>
          <a:ext cx="3374164" cy="1300512"/>
        </a:xfrm>
        <a:prstGeom prst="trapezoid">
          <a:avLst>
            <a:gd name="adj" fmla="val 72650"/>
          </a:avLst>
        </a:prstGeom>
        <a:gradFill rotWithShape="0">
          <a:gsLst>
            <a:gs pos="72000">
              <a:srgbClr val="FFC00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err="1" smtClean="0"/>
            <a:t>Grain</a:t>
          </a:r>
          <a:r>
            <a:rPr lang="nb-NO" sz="1800" kern="1200" dirty="0" smtClean="0"/>
            <a:t>/</a:t>
          </a:r>
          <a:r>
            <a:rPr lang="nb-NO" sz="1800" kern="1200" dirty="0" err="1" smtClean="0"/>
            <a:t>Concentrate</a:t>
          </a:r>
          <a:r>
            <a:rPr lang="nb-NO" sz="1800" kern="1200" dirty="0" smtClean="0"/>
            <a:t> </a:t>
          </a:r>
        </a:p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Up </a:t>
          </a:r>
          <a:r>
            <a:rPr lang="nb-NO" sz="1800" kern="1200" dirty="0" err="1" smtClean="0"/>
            <a:t>until</a:t>
          </a:r>
          <a:r>
            <a:rPr lang="nb-NO" sz="1800" kern="1200" dirty="0" smtClean="0"/>
            <a:t> 0,5 % </a:t>
          </a:r>
          <a:r>
            <a:rPr lang="nb-NO" sz="1800" kern="1200" dirty="0" err="1" smtClean="0"/>
            <a:t>of</a:t>
          </a:r>
          <a:r>
            <a:rPr lang="nb-NO" sz="1800" kern="1200" dirty="0" smtClean="0"/>
            <a:t> BW</a:t>
          </a:r>
          <a:endParaRPr lang="nb-NO" sz="1800" kern="1200" dirty="0"/>
        </a:p>
      </dsp:txBody>
      <dsp:txXfrm>
        <a:off x="2223850" y="1021677"/>
        <a:ext cx="2193206" cy="1300512"/>
      </dsp:txXfrm>
    </dsp:sp>
    <dsp:sp modelId="{A5826324-CF34-4520-9328-CE40858EB48B}">
      <dsp:nvSpPr>
        <dsp:cNvPr id="0" name=""/>
        <dsp:cNvSpPr/>
      </dsp:nvSpPr>
      <dsp:spPr>
        <a:xfrm rot="10800000">
          <a:off x="4922643" y="2322190"/>
          <a:ext cx="2265243" cy="1670620"/>
        </a:xfrm>
        <a:prstGeom prst="nonIsoscelesTrapezoid">
          <a:avLst>
            <a:gd name="adj1" fmla="val 0"/>
            <a:gd name="adj2" fmla="val 7265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noFill/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7650" tIns="247650" rIns="247650" bIns="247650" numCol="1" spcCol="1270" anchor="ctr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nb-NO" sz="1600" kern="1200" dirty="0" smtClean="0"/>
            <a:t>Hay, Haylage, Gras</a:t>
          </a:r>
          <a:endParaRPr lang="nb-NO" sz="1600" kern="1200" dirty="0"/>
        </a:p>
      </dsp:txBody>
      <dsp:txXfrm rot="10800000">
        <a:off x="5471407" y="2322190"/>
        <a:ext cx="1568122" cy="1670620"/>
      </dsp:txXfrm>
    </dsp:sp>
    <dsp:sp modelId="{63DABCA0-FE5F-4A52-B732-05A27C228213}">
      <dsp:nvSpPr>
        <dsp:cNvPr id="0" name=""/>
        <dsp:cNvSpPr/>
      </dsp:nvSpPr>
      <dsp:spPr>
        <a:xfrm>
          <a:off x="426967" y="2322190"/>
          <a:ext cx="5801592" cy="1670620"/>
        </a:xfrm>
        <a:prstGeom prst="trapezoid">
          <a:avLst>
            <a:gd name="adj" fmla="val 72650"/>
          </a:avLst>
        </a:prstGeom>
        <a:gradFill rotWithShape="0">
          <a:gsLst>
            <a:gs pos="72000">
              <a:srgbClr val="92D050"/>
            </a:gs>
            <a:gs pos="91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nb-NO" sz="1800" kern="1200" dirty="0" smtClean="0"/>
            <a:t>Roughages, DM minimum 1,5 % </a:t>
          </a:r>
          <a:r>
            <a:rPr lang="nb-NO" sz="1800" kern="1200" dirty="0" err="1" smtClean="0"/>
            <a:t>of</a:t>
          </a:r>
          <a:r>
            <a:rPr lang="nb-NO" sz="1800" kern="1200" dirty="0" smtClean="0"/>
            <a:t> BW </a:t>
          </a:r>
          <a:endParaRPr lang="nb-NO" sz="1800" kern="1200" dirty="0"/>
        </a:p>
      </dsp:txBody>
      <dsp:txXfrm>
        <a:off x="1442246" y="2322190"/>
        <a:ext cx="3771034" cy="167062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yramid1">
  <dgm:title val=""/>
  <dgm:desc val=""/>
  <dgm:catLst>
    <dgm:cat type="pyramid" pri="1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pyra">
          <dgm:param type="linDir" val="fromB"/>
          <dgm:param type="txDir" val="fromT"/>
          <dgm:param type="pyraAcctPos" val="aft"/>
          <dgm:param type="pyraAcctTxMar" val="step"/>
          <dgm:param type="pyraAcctBkgdNode" val="acctBkgd"/>
          <dgm:param type="pyraAcctTxNode" val="acctTx"/>
          <dgm:param type="pyraLvlNode" val="level"/>
        </dgm:alg>
      </dgm:if>
      <dgm:else name="Name3">
        <dgm:alg type="pyra">
          <dgm:param type="linDir" val="fromB"/>
          <dgm:param type="txDir" val="fromT"/>
          <dgm:param type="pyraAcctPos" val="bef"/>
          <dgm:param type="pyraAcctTxMar" val="step"/>
          <dgm:param type="pyraAcctBkgdNode" val="acctBkgd"/>
          <dgm:param type="pyraAcctTxNode" val="acctTx"/>
          <dgm:param type="pyraLvlNode" val="level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ptType="all node" func="maxDepth" op="gte" val="2">
        <dgm:constrLst>
          <dgm:constr type="primFontSz" for="des" forName="levelTx" op="equ"/>
          <dgm:constr type="secFontSz" for="des" forName="acctTx" op="equ"/>
          <dgm:constr type="pyraAcctRatio" val="0.32"/>
        </dgm:constrLst>
      </dgm:if>
      <dgm:else name="Name6">
        <dgm:constrLst>
          <dgm:constr type="primFontSz" for="des" forName="levelTx" op="equ"/>
          <dgm:constr type="secFontSz" for="des" forName="acctTx" op="equ"/>
          <dgm:constr type="pyraAcctRatio"/>
        </dgm:constrLst>
      </dgm:else>
    </dgm:choose>
    <dgm:ruleLst/>
    <dgm:forEach name="Name7" axis="ch" ptType="node">
      <dgm:layoutNode name="Name8">
        <dgm:alg type="composite">
          <dgm:param type="horzAlign" val="none"/>
        </dgm:alg>
        <dgm:shape xmlns:r="http://schemas.openxmlformats.org/officeDocument/2006/relationships" r:blip="">
          <dgm:adjLst/>
        </dgm:shape>
        <dgm:presOf/>
        <dgm:choose name="Name9">
          <dgm:if name="Name10" axis="self" ptType="node" func="pos" op="equ" val="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/>
              <dgm:constr type="h" for="ch" forName="levelTx" refType="h" refFor="ch" refForName="level"/>
            </dgm:constrLst>
          </dgm:if>
          <dgm:else name="Name11">
            <dgm:constrLst>
              <dgm:constr type="ctrX" for="ch" forName="acctBkgd" val="1"/>
              <dgm:constr type="ctrY" for="ch" forName="acctBkgd" val="1"/>
              <dgm:constr type="w" for="ch" forName="acctBkgd" val="1"/>
              <dgm:constr type="h" for="ch" forName="acctBkgd" val="1"/>
              <dgm:constr type="ctrX" for="ch" forName="acctTx" val="1"/>
              <dgm:constr type="ctrY" for="ch" forName="acctTx" val="1"/>
              <dgm:constr type="w" for="ch" forName="acctTx" val="1"/>
              <dgm:constr type="h" for="ch" forName="acctTx" val="1"/>
              <dgm:constr type="ctrX" for="ch" forName="level" val="1"/>
              <dgm:constr type="ctrY" for="ch" forName="level" val="1"/>
              <dgm:constr type="w" for="ch" forName="level" val="1"/>
              <dgm:constr type="h" for="ch" forName="level" val="1"/>
              <dgm:constr type="ctrX" for="ch" forName="levelTx" refType="ctrX" refFor="ch" refForName="level"/>
              <dgm:constr type="ctrY" for="ch" forName="levelTx" refType="ctrY" refFor="ch" refForName="level"/>
              <dgm:constr type="w" for="ch" forName="levelTx" refType="w" refFor="ch" refForName="level" fact="0.65"/>
              <dgm:constr type="h" for="ch" forName="levelTx" refType="h" refFor="ch" refForName="level"/>
            </dgm:constrLst>
          </dgm:else>
        </dgm:choose>
        <dgm:ruleLst/>
        <dgm:choose name="Name12">
          <dgm:if name="Name13" axis="ch" ptType="node" func="cnt" op="gte" val="1">
            <dgm:layoutNode name="acctBkgd" styleLbl="alignAcc1">
              <dgm:alg type="sp"/>
              <dgm:shape xmlns:r="http://schemas.openxmlformats.org/officeDocument/2006/relationships" type="nonIsoscelesTrapezoid" r:blip="">
                <dgm:adjLst/>
              </dgm:shape>
              <dgm:presOf axis="des" ptType="node"/>
              <dgm:constrLst/>
              <dgm:ruleLst/>
            </dgm:layoutNode>
            <dgm:layoutNode name="acctTx" styleLbl="alignAcc1">
              <dgm:varLst>
                <dgm:bulletEnabled val="1"/>
              </dgm:varLst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type="nonIsoscelesTrapezoid" r:blip="" hideGeom="1">
                <dgm:adjLst/>
              </dgm:shape>
              <dgm:presOf axis="des" ptType="node"/>
              <dgm:constrLst>
                <dgm:constr type="secFontSz" val="65"/>
                <dgm:constr type="primFontSz" refType="secFontSz"/>
                <dgm:constr type="tMarg" refType="secFontSz" fact="0.3"/>
                <dgm:constr type="bMarg" refType="secFontSz" fact="0.3"/>
                <dgm:constr type="lMarg" refType="secFontSz" fact="0.3"/>
                <dgm:constr type="rMarg" refType="secFontSz" fact="0.3"/>
              </dgm:constrLst>
              <dgm:ruleLst>
                <dgm:rule type="secFontSz" val="5" fact="NaN" max="NaN"/>
              </dgm:ruleLst>
            </dgm:layoutNode>
          </dgm:if>
          <dgm:else name="Name14"/>
        </dgm:choose>
        <dgm:layoutNode name="level">
          <dgm:varLst>
            <dgm:chMax val="1"/>
            <dgm:bulletEnabled val="1"/>
          </dgm:varLst>
          <dgm:alg type="sp"/>
          <dgm:shape xmlns:r="http://schemas.openxmlformats.org/officeDocument/2006/relationships" type="trapezoid" r:blip="">
            <dgm:adjLst/>
          </dgm:shape>
          <dgm:presOf axis="self"/>
          <dgm:constrLst>
            <dgm:constr type="h" val="500"/>
            <dgm:constr type="w" val="1"/>
          </dgm:constrLst>
          <dgm:ruleLst/>
        </dgm:layoutNode>
        <dgm:layoutNode name="levelTx" styleLbl="revTx">
          <dgm:varLst>
            <dgm:chMax val="1"/>
            <dgm:bulletEnabled val="1"/>
          </dgm:varLst>
          <dgm:alg type="tx"/>
          <dgm:shape xmlns:r="http://schemas.openxmlformats.org/officeDocument/2006/relationships" type="rect" r:blip="" hideGeom="1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  <dgm:constr type="primFontSz" val="65"/>
          </dgm:constrLst>
          <dgm:ruleLst>
            <dgm:rule type="primFontSz" val="5" fact="NaN" max="NaN"/>
          </dgm:ruleLst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ECD4E6F-5762-CA44-A8F7-4C4F0C46E89F}" type="datetimeFigureOut">
              <a:t>13-11-22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25F0609-DF1E-5641-8843-D8092932C5C9}" type="slidenum">
              <a:t>‹Nr.›</a:t>
            </a:fld>
            <a:endParaRPr lang="sv-S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E624B0-EC2C-4D35-967B-1E4FDB6B6657}" type="datetimeFigureOut">
              <a:rPr lang="nb-NO" smtClean="0"/>
              <a:pPr/>
              <a:t>13-11-22</a:t>
            </a:fld>
            <a:endParaRPr lang="nb-NO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C720D59-4870-48DB-82AE-CF20CF2BD914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4417763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b-NO" dirty="0" smtClean="0"/>
              <a:t>Dette er notater</a:t>
            </a:r>
            <a:endParaRPr lang="nb-NO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C720D59-4870-48DB-82AE-CF20CF2BD914}" type="slidenum">
              <a:rPr lang="nb-NO" smtClean="0"/>
              <a:pPr/>
              <a:t>9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5263794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b-NO" smtClean="0"/>
              <a:t>Klikk for å redigere undertittelstil i malen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D59C66-D68B-6B43-9778-6D709D0F640C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9554592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4C29C4-827A-0C4D-8C4D-BF1459C51418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89625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177920-51CC-AE49-B425-95C179E1ACD4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1564489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FC8220-F3D8-744B-A728-BF76F86AE670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090827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242FD7-1393-E343-A71A-33F27ADE9888}" type="datetime1">
              <a:t>13-11-22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176472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C75A99-6D68-0045-957B-1B3133FFD591}" type="datetime1">
              <a:t>13-11-22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07818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6A9450-9B33-AC42-9414-657F76002CBC}" type="datetime1">
              <a:t>13-11-22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5286133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AE26E3-2ACF-4C44-8E30-84A5D151BBF9}" type="datetime1">
              <a:t>13-11-22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7507279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6A5181-94A3-0D45-BB4A-14809DE92757}" type="datetime1">
              <a:t>13-11-22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835331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D544F28-1798-0948-98BE-5524843B280A}" type="datetime1">
              <a:t>13-11-22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5696111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68AC70-044B-A540-8604-74F5CFB29601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896255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8FB9B8E-E815-F544-A7BE-8AC019B4E4E3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890350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2D64EF-F4DE-A74D-A36B-B46AF4184ABB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156448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012CC-31C1-F649-A97B-EEFB1BF34583}" type="datetime1">
              <a:t>13-11-22</a:t>
            </a:fld>
            <a:endParaRPr lang="nb-NO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0908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50A244-CE95-3645-B7A6-42659AF4AE91}" type="datetime1">
              <a:t>13-11-22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1764720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F44D2CD-E656-0249-9602-E15F3A4839C7}" type="datetime1">
              <a:t>13-11-22</a:t>
            </a:fld>
            <a:endParaRPr lang="nb-NO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3078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BB1F46A-6494-FE4E-8FF1-B62893814CE2}" type="datetime1">
              <a:t>13-11-22</a:t>
            </a:fld>
            <a:endParaRPr lang="nb-NO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652861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Tom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052C8A-0E61-584D-8DF0-E0CF00215A0C}" type="datetime1">
              <a:t>13-11-22</a:t>
            </a:fld>
            <a:endParaRPr lang="nb-NO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9750727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Innhold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  <a:p>
            <a:pPr lvl="2"/>
            <a:r>
              <a:rPr lang="nb-NO" smtClean="0"/>
              <a:t>Tredje nivå</a:t>
            </a:r>
          </a:p>
          <a:p>
            <a:pPr lvl="3"/>
            <a:r>
              <a:rPr lang="nb-NO" smtClean="0"/>
              <a:t>Fjerde nivå</a:t>
            </a:r>
          </a:p>
          <a:p>
            <a:pPr lvl="4"/>
            <a:r>
              <a:rPr lang="nb-NO" smtClean="0"/>
              <a:t>Femte nivå</a:t>
            </a:r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15618F-E274-5A4C-9056-39BBE89091C5}" type="datetime1">
              <a:t>13-11-22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7835331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Bilde med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bild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b-NO" smtClean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1E51D4-80F0-3E4C-BA6A-7290D2F310C0}" type="datetime1">
              <a:t>13-11-22</a:t>
            </a:fld>
            <a:endParaRPr lang="nb-NO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endParaRPr lang="nb-NO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‹Nr.›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6569611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theme" Target="../theme/theme2.xml"/><Relationship Id="rId11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95401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51F86A4-D006-C348-AD1D-506D7473C58F}" type="datetime1">
              <a:t>13-11-22</a:t>
            </a:fld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562600" y="6324600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81000" y="6172200"/>
            <a:ext cx="4114800" cy="54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k 9"/>
          <p:cNvCxnSpPr/>
          <p:nvPr userDrawn="1"/>
        </p:nvCxnSpPr>
        <p:spPr>
          <a:xfrm>
            <a:off x="381000" y="6172200"/>
            <a:ext cx="8382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1378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8" r:id="rId1"/>
    <p:sldLayoutId id="2147483699" r:id="rId2"/>
    <p:sldLayoutId id="2147483700" r:id="rId3"/>
    <p:sldLayoutId id="2147483701" r:id="rId4"/>
    <p:sldLayoutId id="2147483702" r:id="rId5"/>
    <p:sldLayoutId id="2147483703" r:id="rId6"/>
    <p:sldLayoutId id="2147483704" r:id="rId7"/>
    <p:sldLayoutId id="2147483705" r:id="rId8"/>
    <p:sldLayoutId id="2147483706" r:id="rId9"/>
    <p:sldLayoutId id="2147483707" r:id="rId10"/>
    <p:sldLayoutId id="2147483708" r:id="rId11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72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b-NO" smtClean="0"/>
              <a:t>Klikk for å redigere tittelstil</a:t>
            </a:r>
            <a:endParaRPr lang="nb-NO"/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457200" y="1295401"/>
            <a:ext cx="8229600" cy="4648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b-NO" smtClean="0"/>
              <a:t>Klikk for å redigere tekststiler i malen</a:t>
            </a:r>
          </a:p>
          <a:p>
            <a:pPr lvl="1"/>
            <a:r>
              <a:rPr lang="nb-NO" smtClean="0"/>
              <a:t>Andre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28252D-C34B-A644-9E2A-E44FD46E81D8}" type="datetime1">
              <a:t>13-11-22</a:t>
            </a:fld>
            <a:endParaRPr lang="nb-NO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5562600" y="6324600"/>
            <a:ext cx="3124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</a:defRPr>
            </a:lvl1pPr>
          </a:lstStyle>
          <a:p>
            <a:endParaRPr lang="nb-NO"/>
          </a:p>
        </p:txBody>
      </p:sp>
      <p:pic>
        <p:nvPicPr>
          <p:cNvPr id="7" name="Picture 3"/>
          <p:cNvPicPr>
            <a:picLocks noChangeAspect="1" noChangeArrowheads="1"/>
          </p:cNvPicPr>
          <p:nvPr userDrawn="1"/>
        </p:nvPicPr>
        <p:blipFill>
          <a:blip r:embed="rId11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81000" y="6172200"/>
            <a:ext cx="4114800" cy="54416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0" name="Rak 9"/>
          <p:cNvCxnSpPr/>
          <p:nvPr userDrawn="1"/>
        </p:nvCxnSpPr>
        <p:spPr>
          <a:xfrm>
            <a:off x="381000" y="6172200"/>
            <a:ext cx="8382000" cy="1588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7137870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7" r:id="rId1"/>
    <p:sldLayoutId id="2147483688" r:id="rId2"/>
    <p:sldLayoutId id="2147483689" r:id="rId3"/>
    <p:sldLayoutId id="2147483690" r:id="rId4"/>
    <p:sldLayoutId id="2147483691" r:id="rId5"/>
    <p:sldLayoutId id="2147483692" r:id="rId6"/>
    <p:sldLayoutId id="2147483693" r:id="rId7"/>
    <p:sldLayoutId id="2147483694" r:id="rId8"/>
    <p:sldLayoutId id="2147483695" r:id="rId9"/>
  </p:sldLayoutIdLst>
  <p:hf hdr="0" ftr="0" dt="0"/>
  <p:txStyles>
    <p:titleStyle>
      <a:lvl1pPr algn="l" defTabSz="914400" rtl="0" eaLnBrk="1" latinLnBrk="0" hangingPunct="1">
        <a:spcBef>
          <a:spcPct val="0"/>
        </a:spcBef>
        <a:buNone/>
        <a:defRPr sz="3600" b="1" i="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1272"/>
        </a:spcBef>
        <a:buFontTx/>
        <a:buNone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6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9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0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4" Type="http://schemas.openxmlformats.org/officeDocument/2006/relationships/image" Target="../media/image13.png"/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4.png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4" Type="http://schemas.openxmlformats.org/officeDocument/2006/relationships/diagramLayout" Target="../diagrams/layout1.xml"/><Relationship Id="rId5" Type="http://schemas.openxmlformats.org/officeDocument/2006/relationships/diagramQuickStyle" Target="../diagrams/quickStyle1.xml"/><Relationship Id="rId6" Type="http://schemas.openxmlformats.org/officeDocument/2006/relationships/diagramColors" Target="../diagrams/colors1.xml"/><Relationship Id="rId7" Type="http://schemas.microsoft.com/office/2007/relationships/diagramDrawing" Target="../diagrams/drawing1.xml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762000" y="990600"/>
            <a:ext cx="7772400" cy="1470025"/>
          </a:xfrm>
        </p:spPr>
        <p:txBody>
          <a:bodyPr>
            <a:noAutofit/>
          </a:bodyPr>
          <a:lstStyle/>
          <a:p>
            <a:r>
              <a:rPr lang="nb-NO" sz="5400" dirty="0"/>
              <a:t>The </a:t>
            </a:r>
            <a:r>
              <a:rPr lang="nb-NO" sz="5400" dirty="0" err="1"/>
              <a:t>horse's</a:t>
            </a:r>
            <a:r>
              <a:rPr lang="nb-NO" sz="5400" dirty="0"/>
              <a:t> </a:t>
            </a:r>
            <a:r>
              <a:rPr lang="nb-NO" sz="5400" dirty="0" err="1" smtClean="0"/>
              <a:t>maintenance</a:t>
            </a:r>
            <a:r>
              <a:rPr lang="nb-NO" sz="5400" dirty="0" smtClean="0"/>
              <a:t> </a:t>
            </a:r>
            <a:r>
              <a:rPr lang="nb-NO" sz="5400" dirty="0" err="1" smtClean="0"/>
              <a:t>requirements</a:t>
            </a:r>
            <a:endParaRPr lang="nb-NO" sz="5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419600" y="3200400"/>
            <a:ext cx="3713212" cy="23142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728450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33400" y="762000"/>
            <a:ext cx="7772400" cy="2971800"/>
          </a:xfrm>
        </p:spPr>
        <p:txBody>
          <a:bodyPr>
            <a:noAutofit/>
          </a:bodyPr>
          <a:lstStyle/>
          <a:p>
            <a:pPr marL="285750" indent="-285750"/>
            <a:r>
              <a:rPr lang="nb-NO" sz="3600" dirty="0" smtClean="0"/>
              <a:t>Demonstration: </a:t>
            </a:r>
            <a:br>
              <a:rPr lang="nb-NO" sz="3600" dirty="0" smtClean="0"/>
            </a:br>
            <a:r>
              <a:rPr lang="nb-NO" sz="3600" dirty="0" smtClean="0"/>
              <a:t>How to use the PC-Horse nutritional software when</a:t>
            </a:r>
            <a:r>
              <a:rPr lang="nb-NO" sz="3600" dirty="0"/>
              <a:t> </a:t>
            </a:r>
            <a:r>
              <a:rPr lang="nb-NO" sz="3600" dirty="0" smtClean="0"/>
              <a:t>making rations for a horse at maintenance level</a:t>
            </a:r>
            <a:endParaRPr lang="nb-NO" sz="36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72000" y="3429000"/>
            <a:ext cx="3713212" cy="231422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10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26532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5486400" y="1371600"/>
            <a:ext cx="3200400" cy="187743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2000" b="1" dirty="0" smtClean="0"/>
              <a:t>The </a:t>
            </a:r>
            <a:r>
              <a:rPr lang="nb-NO" sz="2000" b="1" dirty="0" err="1" smtClean="0"/>
              <a:t>Irish</a:t>
            </a:r>
            <a:r>
              <a:rPr lang="nb-NO" sz="2000" b="1" dirty="0" smtClean="0"/>
              <a:t> </a:t>
            </a:r>
            <a:r>
              <a:rPr lang="nb-NO" sz="2000" b="1" dirty="0" err="1" smtClean="0"/>
              <a:t>Cob</a:t>
            </a:r>
            <a:r>
              <a:rPr lang="nb-NO" sz="2000" b="1" dirty="0" smtClean="0"/>
              <a:t> Mia.</a:t>
            </a:r>
          </a:p>
          <a:p>
            <a:r>
              <a:rPr lang="nb-NO" sz="1600" dirty="0" smtClean="0"/>
              <a:t>Sex: Mare</a:t>
            </a:r>
          </a:p>
          <a:p>
            <a:r>
              <a:rPr lang="nb-NO" sz="1600" dirty="0" smtClean="0"/>
              <a:t>Age: 5 </a:t>
            </a:r>
            <a:r>
              <a:rPr lang="nb-NO" sz="1600" dirty="0" err="1" smtClean="0"/>
              <a:t>years</a:t>
            </a:r>
            <a:endParaRPr lang="nb-NO" sz="1600" dirty="0" smtClean="0"/>
          </a:p>
          <a:p>
            <a:r>
              <a:rPr lang="nb-NO" sz="1600" dirty="0" smtClean="0"/>
              <a:t>Body </a:t>
            </a:r>
            <a:r>
              <a:rPr lang="nb-NO" sz="1600" dirty="0" err="1" smtClean="0"/>
              <a:t>weight</a:t>
            </a:r>
            <a:r>
              <a:rPr lang="nb-NO" sz="1600" dirty="0" smtClean="0"/>
              <a:t>: 450 kg</a:t>
            </a:r>
          </a:p>
          <a:p>
            <a:r>
              <a:rPr lang="nb-NO" sz="1600" dirty="0" smtClean="0"/>
              <a:t>Blood type: Cold </a:t>
            </a:r>
            <a:r>
              <a:rPr lang="nb-NO" sz="1600" dirty="0" err="1" smtClean="0"/>
              <a:t>blood</a:t>
            </a:r>
            <a:r>
              <a:rPr lang="nb-NO" sz="1600" dirty="0" smtClean="0"/>
              <a:t> –Native </a:t>
            </a:r>
            <a:r>
              <a:rPr lang="nb-NO" sz="1600" dirty="0" err="1" smtClean="0"/>
              <a:t>Pony</a:t>
            </a:r>
            <a:endParaRPr lang="nb-NO" sz="1600" dirty="0" smtClean="0"/>
          </a:p>
          <a:p>
            <a:r>
              <a:rPr lang="nb-NO" sz="1600" dirty="0" smtClean="0"/>
              <a:t>Horse type: </a:t>
            </a:r>
            <a:r>
              <a:rPr lang="nb-NO" sz="1600" dirty="0" err="1" smtClean="0"/>
              <a:t>Maintenance</a:t>
            </a:r>
            <a:endParaRPr lang="nb-NO" sz="1600" dirty="0" smtClean="0"/>
          </a:p>
          <a:p>
            <a:endParaRPr lang="nb-NO" sz="1600" b="1" i="1" dirty="0" smtClean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457200" y="533400"/>
            <a:ext cx="4757573" cy="53074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11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843070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069013" y="2057400"/>
            <a:ext cx="2617787" cy="3124200"/>
          </a:xfr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nb-NO" sz="1600" dirty="0" err="1" smtClean="0"/>
              <a:t>When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requirements</a:t>
            </a:r>
            <a:r>
              <a:rPr lang="nb-NO" sz="1600" dirty="0" smtClean="0"/>
              <a:t> for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various</a:t>
            </a:r>
            <a:r>
              <a:rPr lang="nb-NO" sz="1600" dirty="0" smtClean="0"/>
              <a:t> </a:t>
            </a:r>
            <a:r>
              <a:rPr lang="nb-NO" sz="1600" dirty="0" err="1" smtClean="0"/>
              <a:t>nutrients</a:t>
            </a:r>
            <a:r>
              <a:rPr lang="nb-NO" sz="1600" dirty="0" smtClean="0"/>
              <a:t> have </a:t>
            </a:r>
            <a:r>
              <a:rPr lang="nb-NO" sz="1600" dirty="0" err="1" smtClean="0"/>
              <a:t>been</a:t>
            </a:r>
            <a:r>
              <a:rPr lang="nb-NO" sz="1600" dirty="0" smtClean="0"/>
              <a:t> </a:t>
            </a:r>
            <a:r>
              <a:rPr lang="nb-NO" sz="1600" dirty="0" err="1" smtClean="0"/>
              <a:t>calculated</a:t>
            </a:r>
            <a:r>
              <a:rPr lang="nb-NO" sz="1600" dirty="0" smtClean="0"/>
              <a:t>, it is </a:t>
            </a:r>
            <a:r>
              <a:rPr lang="nb-NO" sz="1600" dirty="0" err="1" smtClean="0"/>
              <a:t>our</a:t>
            </a:r>
            <a:r>
              <a:rPr lang="nb-NO" sz="1600" dirty="0" smtClean="0"/>
              <a:t> </a:t>
            </a:r>
            <a:r>
              <a:rPr lang="nb-NO" sz="1600" dirty="0" err="1" smtClean="0"/>
              <a:t>task</a:t>
            </a:r>
            <a:r>
              <a:rPr lang="nb-NO" sz="1600" dirty="0" smtClean="0"/>
              <a:t> to </a:t>
            </a:r>
            <a:r>
              <a:rPr lang="nb-NO" sz="1600" dirty="0" err="1" smtClean="0"/>
              <a:t>formulate</a:t>
            </a:r>
            <a:r>
              <a:rPr lang="nb-NO" sz="1600" dirty="0" smtClean="0"/>
              <a:t> a </a:t>
            </a:r>
            <a:r>
              <a:rPr lang="nb-NO" sz="1600" dirty="0" err="1" smtClean="0"/>
              <a:t>daily</a:t>
            </a:r>
            <a:r>
              <a:rPr lang="nb-NO" sz="1600" dirty="0" smtClean="0"/>
              <a:t> </a:t>
            </a:r>
            <a:r>
              <a:rPr lang="nb-NO" sz="1600" dirty="0" err="1" smtClean="0"/>
              <a:t>ration</a:t>
            </a:r>
            <a:r>
              <a:rPr lang="nb-NO" sz="1600" dirty="0" smtClean="0"/>
              <a:t> </a:t>
            </a:r>
            <a:r>
              <a:rPr lang="nb-NO" sz="1600" dirty="0" err="1" smtClean="0"/>
              <a:t>which</a:t>
            </a:r>
            <a:r>
              <a:rPr lang="nb-NO" sz="1600" dirty="0" smtClean="0"/>
              <a:t> </a:t>
            </a:r>
            <a:r>
              <a:rPr lang="nb-NO" sz="1600" dirty="0" err="1" smtClean="0"/>
              <a:t>will</a:t>
            </a:r>
            <a:r>
              <a:rPr lang="nb-NO" sz="1600" dirty="0" smtClean="0"/>
              <a:t>:</a:t>
            </a:r>
          </a:p>
          <a:p>
            <a:pPr>
              <a:buFont typeface="+mj-lt"/>
              <a:buAutoNum type="arabicPeriod"/>
            </a:pPr>
            <a:r>
              <a:rPr lang="nb-NO" sz="1600" dirty="0" err="1" smtClean="0"/>
              <a:t>Provide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nutrrients</a:t>
            </a:r>
            <a:r>
              <a:rPr lang="nb-NO" sz="1600" dirty="0" smtClean="0"/>
              <a:t> </a:t>
            </a:r>
            <a:r>
              <a:rPr lang="nb-NO" sz="1600" dirty="0" err="1" smtClean="0"/>
              <a:t>required</a:t>
            </a:r>
            <a:r>
              <a:rPr lang="nb-NO" sz="1600" dirty="0" smtClean="0"/>
              <a:t> in a best </a:t>
            </a:r>
            <a:r>
              <a:rPr lang="nb-NO" sz="1600" dirty="0" err="1" smtClean="0"/>
              <a:t>possible</a:t>
            </a:r>
            <a:r>
              <a:rPr lang="nb-NO" sz="1600" dirty="0" smtClean="0"/>
              <a:t> </a:t>
            </a:r>
            <a:r>
              <a:rPr lang="nb-NO" sz="1600" dirty="0" err="1" smtClean="0"/>
              <a:t>way</a:t>
            </a:r>
            <a:r>
              <a:rPr lang="nb-NO" sz="1600" dirty="0" smtClean="0"/>
              <a:t>.</a:t>
            </a:r>
          </a:p>
          <a:p>
            <a:pPr>
              <a:buFont typeface="+mj-lt"/>
              <a:buAutoNum type="arabicPeriod"/>
            </a:pPr>
            <a:r>
              <a:rPr lang="nb-NO" sz="1600" dirty="0" smtClean="0"/>
              <a:t>Satisfy the horse’s demands for fibre in the ration.</a:t>
            </a:r>
            <a:endParaRPr lang="nb-NO" sz="1600" dirty="0"/>
          </a:p>
        </p:txBody>
      </p:sp>
      <p:sp>
        <p:nvSpPr>
          <p:cNvPr id="4" name="TekstSylinder 3"/>
          <p:cNvSpPr txBox="1"/>
          <p:nvPr/>
        </p:nvSpPr>
        <p:spPr>
          <a:xfrm>
            <a:off x="609600" y="533400"/>
            <a:ext cx="43204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err="1" smtClean="0"/>
              <a:t>Below</a:t>
            </a:r>
            <a:r>
              <a:rPr lang="nb-NO" sz="1600" dirty="0" smtClean="0"/>
              <a:t> </a:t>
            </a:r>
            <a:r>
              <a:rPr lang="nb-NO" sz="1600" dirty="0" err="1" smtClean="0"/>
              <a:t>are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calculated</a:t>
            </a:r>
            <a:r>
              <a:rPr lang="nb-NO" sz="1600" dirty="0" smtClean="0"/>
              <a:t> </a:t>
            </a:r>
            <a:r>
              <a:rPr lang="nb-NO" sz="1600" dirty="0" err="1" smtClean="0"/>
              <a:t>requirements</a:t>
            </a:r>
            <a:r>
              <a:rPr lang="nb-NO" sz="1600" dirty="0" smtClean="0"/>
              <a:t> for Mia</a:t>
            </a:r>
            <a:endParaRPr lang="nb-NO" sz="1600" dirty="0"/>
          </a:p>
        </p:txBody>
      </p: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81000" y="1371600"/>
            <a:ext cx="5600700" cy="4257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12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952286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kstSylinder 3"/>
          <p:cNvSpPr txBox="1"/>
          <p:nvPr/>
        </p:nvSpPr>
        <p:spPr>
          <a:xfrm>
            <a:off x="533400" y="1981200"/>
            <a:ext cx="2606718" cy="160043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dirty="0" err="1" smtClean="0"/>
              <a:t>You</a:t>
            </a:r>
            <a:r>
              <a:rPr lang="nb-NO" sz="1600" dirty="0" smtClean="0"/>
              <a:t> </a:t>
            </a:r>
            <a:r>
              <a:rPr lang="nb-NO" sz="1600" dirty="0" err="1" smtClean="0"/>
              <a:t>are</a:t>
            </a:r>
            <a:r>
              <a:rPr lang="nb-NO" sz="1600" dirty="0" smtClean="0"/>
              <a:t> </a:t>
            </a:r>
            <a:r>
              <a:rPr lang="nb-NO" sz="1600" dirty="0" err="1" smtClean="0"/>
              <a:t>now</a:t>
            </a:r>
            <a:r>
              <a:rPr lang="nb-NO" sz="1600" dirty="0" smtClean="0"/>
              <a:t> </a:t>
            </a:r>
            <a:r>
              <a:rPr lang="nb-NO" sz="1600" dirty="0" err="1" smtClean="0"/>
              <a:t>going</a:t>
            </a:r>
            <a:r>
              <a:rPr lang="nb-NO" sz="1600" dirty="0" smtClean="0"/>
              <a:t> to </a:t>
            </a:r>
            <a:r>
              <a:rPr lang="nb-NO" sz="1600" dirty="0" err="1" smtClean="0"/>
              <a:t>select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feeds</a:t>
            </a:r>
            <a:r>
              <a:rPr lang="nb-NO" sz="1600" dirty="0" smtClean="0"/>
              <a:t> for Mia. </a:t>
            </a:r>
          </a:p>
          <a:p>
            <a:endParaRPr lang="nb-NO" sz="1600" dirty="0" smtClean="0"/>
          </a:p>
          <a:p>
            <a:r>
              <a:rPr lang="nb-NO" sz="1600" dirty="0" err="1" smtClean="0"/>
              <a:t>Always</a:t>
            </a:r>
            <a:r>
              <a:rPr lang="nb-NO" sz="1600" dirty="0" smtClean="0"/>
              <a:t> start </a:t>
            </a:r>
            <a:r>
              <a:rPr lang="nb-NO" sz="1600" dirty="0" err="1" smtClean="0"/>
              <a:t>with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roughage! </a:t>
            </a:r>
          </a:p>
          <a:p>
            <a:endParaRPr lang="nb-NO" dirty="0"/>
          </a:p>
        </p:txBody>
      </p:sp>
      <p:cxnSp>
        <p:nvCxnSpPr>
          <p:cNvPr id="9" name="Rett pil 8"/>
          <p:cNvCxnSpPr/>
          <p:nvPr/>
        </p:nvCxnSpPr>
        <p:spPr>
          <a:xfrm flipH="1">
            <a:off x="6012160" y="4796754"/>
            <a:ext cx="648072" cy="0"/>
          </a:xfrm>
          <a:prstGeom prst="straightConnector1">
            <a:avLst/>
          </a:prstGeom>
          <a:ln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276600" y="838200"/>
            <a:ext cx="5591175" cy="46551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13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208949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3886200" y="1447800"/>
            <a:ext cx="4267200" cy="369331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b="1" dirty="0" smtClean="0"/>
              <a:t>The roughage </a:t>
            </a:r>
            <a:r>
              <a:rPr lang="nb-NO" b="1" dirty="0" err="1" smtClean="0"/>
              <a:t>will</a:t>
            </a:r>
            <a:r>
              <a:rPr lang="nb-NO" b="1" dirty="0" smtClean="0"/>
              <a:t> </a:t>
            </a:r>
            <a:r>
              <a:rPr lang="nb-NO" b="1" dirty="0" err="1" smtClean="0"/>
              <a:t>come</a:t>
            </a:r>
            <a:r>
              <a:rPr lang="nb-NO" b="1" dirty="0" smtClean="0"/>
              <a:t> from </a:t>
            </a:r>
            <a:r>
              <a:rPr lang="nb-NO" b="1" dirty="0" err="1" smtClean="0"/>
              <a:t>the</a:t>
            </a:r>
            <a:r>
              <a:rPr lang="nb-NO" b="1" dirty="0" smtClean="0"/>
              <a:t> </a:t>
            </a:r>
            <a:r>
              <a:rPr lang="nb-NO" b="1" dirty="0" err="1" smtClean="0"/>
              <a:t>feed</a:t>
            </a:r>
            <a:r>
              <a:rPr lang="nb-NO" b="1" dirty="0" smtClean="0"/>
              <a:t> list </a:t>
            </a:r>
            <a:r>
              <a:rPr lang="nb-NO" b="1" dirty="0" err="1" smtClean="0"/>
              <a:t>of</a:t>
            </a:r>
            <a:r>
              <a:rPr lang="nb-NO" b="1" dirty="0" smtClean="0"/>
              <a:t> </a:t>
            </a:r>
            <a:r>
              <a:rPr lang="nb-NO" b="1" dirty="0" err="1" smtClean="0"/>
              <a:t>the</a:t>
            </a:r>
            <a:r>
              <a:rPr lang="nb-NO" b="1" dirty="0" smtClean="0"/>
              <a:t> stable </a:t>
            </a:r>
            <a:r>
              <a:rPr lang="nb-NO" b="1" dirty="0" err="1" smtClean="0"/>
              <a:t>where</a:t>
            </a:r>
            <a:r>
              <a:rPr lang="nb-NO" b="1" dirty="0" smtClean="0"/>
              <a:t> Mia is </a:t>
            </a:r>
            <a:r>
              <a:rPr lang="nb-NO" b="1" dirty="0" err="1" smtClean="0"/>
              <a:t>located</a:t>
            </a:r>
            <a:r>
              <a:rPr lang="nb-NO" b="1" dirty="0" smtClean="0"/>
              <a:t>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can</a:t>
            </a:r>
            <a:r>
              <a:rPr lang="nb-NO" dirty="0" smtClean="0"/>
              <a:t> </a:t>
            </a:r>
            <a:r>
              <a:rPr lang="nb-NO" dirty="0" err="1" smtClean="0"/>
              <a:t>select</a:t>
            </a:r>
            <a:r>
              <a:rPr lang="nb-NO" dirty="0" smtClean="0"/>
              <a:t> </a:t>
            </a:r>
            <a:r>
              <a:rPr lang="nb-NO" dirty="0" err="1" smtClean="0"/>
              <a:t>feeds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have </a:t>
            </a:r>
            <a:r>
              <a:rPr lang="nb-NO" dirty="0" err="1" smtClean="0"/>
              <a:t>analysed</a:t>
            </a:r>
            <a:r>
              <a:rPr lang="nb-NO" dirty="0" smtClean="0"/>
              <a:t> and </a:t>
            </a:r>
            <a:r>
              <a:rPr lang="nb-NO" dirty="0" err="1" smtClean="0"/>
              <a:t>entered</a:t>
            </a:r>
            <a:r>
              <a:rPr lang="nb-NO" dirty="0" smtClean="0"/>
              <a:t>  </a:t>
            </a:r>
            <a:r>
              <a:rPr lang="nb-NO" dirty="0" err="1" smtClean="0"/>
              <a:t>yourself</a:t>
            </a:r>
            <a:r>
              <a:rPr lang="nb-NO" dirty="0"/>
              <a:t> </a:t>
            </a:r>
            <a:r>
              <a:rPr lang="nb-NO" dirty="0" smtClean="0"/>
              <a:t>(</a:t>
            </a:r>
            <a:r>
              <a:rPr lang="nb-NO" dirty="0" err="1" smtClean="0"/>
              <a:t>shown</a:t>
            </a:r>
            <a:r>
              <a:rPr lang="nb-NO" dirty="0" smtClean="0"/>
              <a:t> </a:t>
            </a:r>
            <a:r>
              <a:rPr lang="nb-NO" dirty="0" err="1" smtClean="0"/>
              <a:t>with</a:t>
            </a:r>
            <a:r>
              <a:rPr lang="nb-NO" dirty="0" smtClean="0"/>
              <a:t> an </a:t>
            </a:r>
            <a:r>
              <a:rPr lang="nb-NO" dirty="0" err="1" smtClean="0"/>
              <a:t>asterix</a:t>
            </a:r>
            <a:r>
              <a:rPr lang="nb-NO" dirty="0" smtClean="0"/>
              <a:t>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In </a:t>
            </a:r>
            <a:r>
              <a:rPr lang="nb-NO" dirty="0" err="1" smtClean="0"/>
              <a:t>addition</a:t>
            </a:r>
            <a:r>
              <a:rPr lang="nb-NO" dirty="0" smtClean="0"/>
              <a:t> </a:t>
            </a: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can</a:t>
            </a:r>
            <a:r>
              <a:rPr lang="nb-NO" dirty="0" smtClean="0"/>
              <a:t> </a:t>
            </a:r>
            <a:r>
              <a:rPr lang="nb-NO" dirty="0" err="1" smtClean="0"/>
              <a:t>choose</a:t>
            </a:r>
            <a:r>
              <a:rPr lang="nb-NO" dirty="0" smtClean="0"/>
              <a:t> from a list </a:t>
            </a:r>
            <a:r>
              <a:rPr lang="nb-NO" dirty="0" err="1" smtClean="0"/>
              <a:t>of</a:t>
            </a:r>
            <a:r>
              <a:rPr lang="nb-NO" dirty="0" smtClean="0"/>
              <a:t> standard (</a:t>
            </a:r>
            <a:r>
              <a:rPr lang="nb-NO" dirty="0" err="1" smtClean="0"/>
              <a:t>generic</a:t>
            </a:r>
            <a:r>
              <a:rPr lang="nb-NO" dirty="0" smtClean="0"/>
              <a:t>) </a:t>
            </a:r>
            <a:r>
              <a:rPr lang="nb-NO" dirty="0" err="1" smtClean="0"/>
              <a:t>feeds</a:t>
            </a:r>
            <a:r>
              <a:rPr lang="nb-NO" dirty="0" smtClean="0"/>
              <a:t> 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smtClean="0"/>
              <a:t>Select </a:t>
            </a:r>
            <a:r>
              <a:rPr lang="nb-NO" dirty="0" err="1" smtClean="0"/>
              <a:t>one</a:t>
            </a:r>
            <a:r>
              <a:rPr lang="nb-NO" dirty="0" smtClean="0"/>
              <a:t> or </a:t>
            </a:r>
            <a:r>
              <a:rPr lang="nb-NO" dirty="0" err="1" smtClean="0"/>
              <a:t>several</a:t>
            </a:r>
            <a:r>
              <a:rPr lang="nb-NO" dirty="0" smtClean="0"/>
              <a:t> roughages and </a:t>
            </a:r>
            <a:r>
              <a:rPr lang="nb-NO" dirty="0" err="1" smtClean="0"/>
              <a:t>check</a:t>
            </a:r>
            <a:r>
              <a:rPr lang="nb-NO" dirty="0" smtClean="0"/>
              <a:t> </a:t>
            </a:r>
            <a:r>
              <a:rPr lang="nb-NO" dirty="0" err="1" smtClean="0"/>
              <a:t>out</a:t>
            </a:r>
            <a:r>
              <a:rPr lang="nb-NO" dirty="0" smtClean="0"/>
              <a:t> </a:t>
            </a:r>
            <a:r>
              <a:rPr lang="nb-NO" dirty="0" err="1" smtClean="0"/>
              <a:t>how</a:t>
            </a:r>
            <a:r>
              <a:rPr lang="nb-NO" dirty="0" smtClean="0"/>
              <a:t> </a:t>
            </a:r>
            <a:r>
              <a:rPr lang="nb-NO" dirty="0" err="1" smtClean="0"/>
              <a:t>well</a:t>
            </a:r>
            <a:r>
              <a:rPr lang="nb-NO" dirty="0" smtClean="0"/>
              <a:t> </a:t>
            </a:r>
            <a:r>
              <a:rPr lang="nb-NO" dirty="0" err="1" smtClean="0"/>
              <a:t>they</a:t>
            </a:r>
            <a:r>
              <a:rPr lang="nb-NO" dirty="0" smtClean="0"/>
              <a:t> cover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nutrients</a:t>
            </a:r>
            <a:r>
              <a:rPr lang="nb-NO" dirty="0" smtClean="0"/>
              <a:t> Mia </a:t>
            </a:r>
            <a:r>
              <a:rPr lang="nb-NO" dirty="0" err="1" smtClean="0"/>
              <a:t>needs</a:t>
            </a:r>
            <a:r>
              <a:rPr lang="nb-NO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dirty="0" err="1" smtClean="0"/>
              <a:t>You</a:t>
            </a:r>
            <a:r>
              <a:rPr lang="nb-NO" dirty="0" smtClean="0"/>
              <a:t> </a:t>
            </a:r>
            <a:r>
              <a:rPr lang="nb-NO" dirty="0" err="1" smtClean="0"/>
              <a:t>can</a:t>
            </a:r>
            <a:r>
              <a:rPr lang="nb-NO" dirty="0" smtClean="0"/>
              <a:t> </a:t>
            </a:r>
            <a:r>
              <a:rPr lang="nb-NO" dirty="0" err="1" smtClean="0"/>
              <a:t>experiment</a:t>
            </a:r>
            <a:r>
              <a:rPr lang="nb-NO" dirty="0" smtClean="0"/>
              <a:t> </a:t>
            </a:r>
            <a:r>
              <a:rPr lang="nb-NO" dirty="0" err="1" smtClean="0"/>
              <a:t>with</a:t>
            </a:r>
            <a:r>
              <a:rPr lang="nb-NO" dirty="0" smtClean="0"/>
              <a:t> roughages </a:t>
            </a:r>
            <a:r>
              <a:rPr lang="nb-NO" dirty="0" err="1" smtClean="0"/>
              <a:t>of</a:t>
            </a:r>
            <a:r>
              <a:rPr lang="nb-NO" dirty="0" smtClean="0"/>
              <a:t> different </a:t>
            </a:r>
            <a:r>
              <a:rPr lang="nb-NO" dirty="0" err="1" smtClean="0"/>
              <a:t>quality</a:t>
            </a:r>
            <a:r>
              <a:rPr lang="nb-NO" dirty="0" smtClean="0"/>
              <a:t>, and </a:t>
            </a:r>
            <a:r>
              <a:rPr lang="nb-NO" dirty="0" err="1" smtClean="0"/>
              <a:t>observe</a:t>
            </a:r>
            <a:r>
              <a:rPr lang="nb-NO" dirty="0" smtClean="0"/>
              <a:t> </a:t>
            </a:r>
            <a:r>
              <a:rPr lang="nb-NO" dirty="0" err="1" smtClean="0"/>
              <a:t>how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ration</a:t>
            </a:r>
            <a:r>
              <a:rPr lang="nb-NO" dirty="0" smtClean="0"/>
              <a:t> </a:t>
            </a:r>
            <a:r>
              <a:rPr lang="nb-NO" dirty="0" err="1" smtClean="0"/>
              <a:t>properties</a:t>
            </a:r>
            <a:r>
              <a:rPr lang="nb-NO" dirty="0" smtClean="0"/>
              <a:t> </a:t>
            </a:r>
            <a:r>
              <a:rPr lang="nb-NO" dirty="0" err="1" smtClean="0"/>
              <a:t>change</a:t>
            </a:r>
            <a:r>
              <a:rPr lang="nb-NO" dirty="0" smtClean="0"/>
              <a:t>.</a:t>
            </a:r>
            <a:endParaRPr lang="nb-NO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8600" y="838200"/>
            <a:ext cx="3003004" cy="51845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533400" y="381000"/>
            <a:ext cx="28083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The list </a:t>
            </a:r>
            <a:r>
              <a:rPr lang="nb-NO" dirty="0" err="1" smtClean="0"/>
              <a:t>of</a:t>
            </a:r>
            <a:r>
              <a:rPr lang="nb-NO" dirty="0" smtClean="0"/>
              <a:t> roughages…</a:t>
            </a:r>
            <a:endParaRPr lang="nb-NO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14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4395752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533400" y="609600"/>
            <a:ext cx="7848614" cy="954107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In </a:t>
            </a:r>
            <a:r>
              <a:rPr lang="nb-NO" sz="1400" dirty="0" err="1" smtClean="0"/>
              <a:t>this</a:t>
            </a:r>
            <a:r>
              <a:rPr lang="nb-NO" sz="1400" dirty="0" smtClean="0"/>
              <a:t> </a:t>
            </a:r>
            <a:r>
              <a:rPr lang="nb-NO" sz="1400" dirty="0" err="1" smtClean="0"/>
              <a:t>example</a:t>
            </a:r>
            <a:r>
              <a:rPr lang="nb-NO" sz="1400" dirty="0" smtClean="0"/>
              <a:t> </a:t>
            </a:r>
            <a:r>
              <a:rPr lang="nb-NO" sz="1400" dirty="0" err="1" smtClean="0"/>
              <a:t>we</a:t>
            </a:r>
            <a:r>
              <a:rPr lang="nb-NO" sz="1400" dirty="0" smtClean="0"/>
              <a:t> have </a:t>
            </a:r>
            <a:r>
              <a:rPr lang="nb-NO" sz="1400" dirty="0" err="1" smtClean="0"/>
              <a:t>selected</a:t>
            </a:r>
            <a:r>
              <a:rPr lang="nb-NO" sz="1400" dirty="0" smtClean="0"/>
              <a:t> a </a:t>
            </a:r>
            <a:r>
              <a:rPr lang="nb-NO" sz="1400" dirty="0" err="1" smtClean="0"/>
              <a:t>meadow</a:t>
            </a:r>
            <a:r>
              <a:rPr lang="nb-NO" sz="1400" dirty="0" smtClean="0"/>
              <a:t> </a:t>
            </a:r>
            <a:r>
              <a:rPr lang="nb-NO" sz="1400" dirty="0" err="1" smtClean="0"/>
              <a:t>hay</a:t>
            </a:r>
            <a:r>
              <a:rPr lang="nb-NO" sz="1400" dirty="0" smtClean="0"/>
              <a:t> </a:t>
            </a:r>
            <a:r>
              <a:rPr lang="nb-NO" sz="1400" dirty="0" err="1" smtClean="0"/>
              <a:t>of</a:t>
            </a:r>
            <a:r>
              <a:rPr lang="nb-NO" sz="1400" dirty="0" smtClean="0"/>
              <a:t> </a:t>
            </a:r>
            <a:r>
              <a:rPr lang="nb-NO" sz="1400" dirty="0" err="1" smtClean="0"/>
              <a:t>good</a:t>
            </a:r>
            <a:r>
              <a:rPr lang="nb-NO" sz="1400" dirty="0" smtClean="0"/>
              <a:t> </a:t>
            </a:r>
            <a:r>
              <a:rPr lang="nb-NO" sz="1400" dirty="0" err="1" smtClean="0"/>
              <a:t>quality</a:t>
            </a:r>
            <a:r>
              <a:rPr lang="nb-NO" sz="1400" dirty="0" smtClean="0"/>
              <a:t>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6.25 kg </a:t>
            </a:r>
            <a:r>
              <a:rPr lang="nb-NO" sz="1400" dirty="0" err="1" smtClean="0"/>
              <a:t>hay</a:t>
            </a:r>
            <a:r>
              <a:rPr lang="nb-NO" sz="1400" dirty="0" smtClean="0"/>
              <a:t> </a:t>
            </a:r>
            <a:r>
              <a:rPr lang="nb-NO" sz="1400" dirty="0" err="1" smtClean="0"/>
              <a:t>will</a:t>
            </a:r>
            <a:r>
              <a:rPr lang="nb-NO" sz="1400" dirty="0" smtClean="0"/>
              <a:t> cover Mias </a:t>
            </a:r>
            <a:r>
              <a:rPr lang="nb-NO" sz="1400" dirty="0" err="1" smtClean="0"/>
              <a:t>energy</a:t>
            </a:r>
            <a:r>
              <a:rPr lang="nb-NO" sz="1400" dirty="0" smtClean="0"/>
              <a:t> </a:t>
            </a:r>
            <a:r>
              <a:rPr lang="nb-NO" sz="1400" dirty="0" err="1" smtClean="0"/>
              <a:t>demands</a:t>
            </a:r>
            <a:r>
              <a:rPr lang="nb-NO" sz="1400" dirty="0" smtClean="0"/>
              <a:t>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This is </a:t>
            </a:r>
            <a:r>
              <a:rPr lang="nb-NO" sz="1400" dirty="0" err="1" smtClean="0"/>
              <a:t>equivalent</a:t>
            </a:r>
            <a:r>
              <a:rPr lang="nb-NO" sz="1400" dirty="0" smtClean="0"/>
              <a:t> to 1,2 kg </a:t>
            </a:r>
            <a:r>
              <a:rPr lang="nb-NO" sz="1400" dirty="0" err="1" smtClean="0"/>
              <a:t>of</a:t>
            </a:r>
            <a:r>
              <a:rPr lang="nb-NO" sz="1400" dirty="0" smtClean="0"/>
              <a:t> </a:t>
            </a:r>
            <a:r>
              <a:rPr lang="nb-NO" sz="1400" dirty="0" err="1" smtClean="0"/>
              <a:t>hay</a:t>
            </a:r>
            <a:r>
              <a:rPr lang="nb-NO" sz="1400" dirty="0" smtClean="0"/>
              <a:t> dry matter per 100 kg body </a:t>
            </a:r>
            <a:r>
              <a:rPr lang="nb-NO" sz="1400" dirty="0" err="1" smtClean="0"/>
              <a:t>weight</a:t>
            </a:r>
            <a:r>
              <a:rPr lang="nb-NO" sz="1400" dirty="0" smtClean="0"/>
              <a:t> for a </a:t>
            </a:r>
            <a:r>
              <a:rPr lang="nb-NO" sz="1400" dirty="0" err="1" smtClean="0"/>
              <a:t>hay</a:t>
            </a:r>
            <a:r>
              <a:rPr lang="nb-NO" sz="1400" dirty="0" smtClean="0"/>
              <a:t> </a:t>
            </a:r>
            <a:r>
              <a:rPr lang="nb-NO" sz="1400" dirty="0" err="1" smtClean="0"/>
              <a:t>with</a:t>
            </a:r>
            <a:r>
              <a:rPr lang="nb-NO" sz="1400" dirty="0" smtClean="0"/>
              <a:t> 87% dry matter.</a:t>
            </a:r>
            <a:endParaRPr lang="nb-NO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1400" dirty="0" smtClean="0"/>
              <a:t>No </a:t>
            </a:r>
            <a:r>
              <a:rPr lang="nb-NO" sz="1400" dirty="0" err="1" smtClean="0"/>
              <a:t>extra</a:t>
            </a:r>
            <a:r>
              <a:rPr lang="nb-NO" sz="1400" dirty="0" smtClean="0"/>
              <a:t> </a:t>
            </a:r>
            <a:r>
              <a:rPr lang="nb-NO" sz="1400" dirty="0" err="1" smtClean="0"/>
              <a:t>concentrate</a:t>
            </a:r>
            <a:r>
              <a:rPr lang="nb-NO" sz="1400" dirty="0" smtClean="0"/>
              <a:t> is </a:t>
            </a:r>
            <a:r>
              <a:rPr lang="nb-NO" sz="1400" dirty="0" err="1" smtClean="0"/>
              <a:t>required</a:t>
            </a:r>
            <a:r>
              <a:rPr lang="nb-NO" sz="1400" dirty="0" smtClean="0"/>
              <a:t>, </a:t>
            </a:r>
            <a:r>
              <a:rPr lang="nb-NO" sz="1400" dirty="0" err="1" smtClean="0"/>
              <a:t>but</a:t>
            </a:r>
            <a:r>
              <a:rPr lang="nb-NO" sz="1400" dirty="0" smtClean="0"/>
              <a:t> a vitamin- and mineral mix is </a:t>
            </a:r>
            <a:r>
              <a:rPr lang="nb-NO" sz="1400" dirty="0" err="1" smtClean="0"/>
              <a:t>needed</a:t>
            </a:r>
            <a:r>
              <a:rPr lang="nb-NO" sz="1400" dirty="0" smtClean="0"/>
              <a:t> to </a:t>
            </a:r>
            <a:r>
              <a:rPr lang="nb-NO" sz="1400" dirty="0" err="1" smtClean="0"/>
              <a:t>balance</a:t>
            </a:r>
            <a:r>
              <a:rPr lang="nb-NO" sz="1400" dirty="0" smtClean="0"/>
              <a:t> </a:t>
            </a:r>
            <a:r>
              <a:rPr lang="nb-NO" sz="1400" dirty="0" err="1" smtClean="0"/>
              <a:t>the</a:t>
            </a:r>
            <a:r>
              <a:rPr lang="nb-NO" sz="1400" dirty="0" smtClean="0"/>
              <a:t> </a:t>
            </a:r>
            <a:r>
              <a:rPr lang="nb-NO" sz="1400" dirty="0" err="1" smtClean="0"/>
              <a:t>ration</a:t>
            </a:r>
            <a:r>
              <a:rPr lang="nb-NO" sz="1400" dirty="0" smtClean="0"/>
              <a:t>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0" y="2132856"/>
            <a:ext cx="9144000" cy="47001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15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59878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359024" y="533400"/>
            <a:ext cx="7718176" cy="1323439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dirty="0" smtClean="0"/>
              <a:t>A late cut hay with lower feed valueis selected as the roughage. </a:t>
            </a:r>
          </a:p>
          <a:p>
            <a:r>
              <a:rPr lang="nb-NO" sz="1600" dirty="0" smtClean="0"/>
              <a:t>This </a:t>
            </a:r>
            <a:r>
              <a:rPr lang="nb-NO" sz="1600" dirty="0" err="1" smtClean="0"/>
              <a:t>hay</a:t>
            </a:r>
            <a:r>
              <a:rPr lang="nb-NO" sz="1600" dirty="0" smtClean="0"/>
              <a:t> has a </a:t>
            </a:r>
            <a:r>
              <a:rPr lang="nb-NO" sz="1600" dirty="0" err="1" smtClean="0"/>
              <a:t>lower</a:t>
            </a:r>
            <a:r>
              <a:rPr lang="nb-NO" sz="1600" dirty="0" smtClean="0"/>
              <a:t> </a:t>
            </a:r>
            <a:r>
              <a:rPr lang="nb-NO" sz="1600" dirty="0" err="1" smtClean="0"/>
              <a:t>energy</a:t>
            </a:r>
            <a:r>
              <a:rPr lang="nb-NO" sz="1600" dirty="0" smtClean="0"/>
              <a:t> </a:t>
            </a:r>
            <a:r>
              <a:rPr lang="nb-NO" sz="1600" dirty="0" err="1" smtClean="0"/>
              <a:t>content</a:t>
            </a:r>
            <a:r>
              <a:rPr lang="nb-NO" sz="1600" dirty="0" smtClean="0"/>
              <a:t> </a:t>
            </a:r>
            <a:r>
              <a:rPr lang="nb-NO" sz="1600" dirty="0" err="1" smtClean="0"/>
              <a:t>than</a:t>
            </a:r>
            <a:r>
              <a:rPr lang="nb-NO" sz="1600" dirty="0" smtClean="0"/>
              <a:t> in </a:t>
            </a:r>
            <a:r>
              <a:rPr lang="nb-NO" sz="1600" dirty="0" err="1" smtClean="0"/>
              <a:t>the</a:t>
            </a:r>
            <a:r>
              <a:rPr lang="nb-NO" sz="1600" dirty="0" smtClean="0"/>
              <a:t> last </a:t>
            </a:r>
            <a:r>
              <a:rPr lang="nb-NO" sz="1600" dirty="0" err="1" smtClean="0"/>
              <a:t>example</a:t>
            </a:r>
            <a:r>
              <a:rPr lang="nb-NO" sz="1600" dirty="0" smtClean="0"/>
              <a:t>. </a:t>
            </a:r>
          </a:p>
          <a:p>
            <a:endParaRPr lang="nb-NO" sz="1600" dirty="0" smtClean="0"/>
          </a:p>
          <a:p>
            <a:r>
              <a:rPr lang="nb-NO" sz="1600" dirty="0" smtClean="0"/>
              <a:t>Even when giving 8 kg of this hay, we need to supplement the ration with a balancer to meet the energy demands,. The </a:t>
            </a:r>
            <a:r>
              <a:rPr lang="nb-NO" sz="1600" dirty="0" err="1" smtClean="0"/>
              <a:t>upper</a:t>
            </a:r>
            <a:r>
              <a:rPr lang="nb-NO" sz="1600" dirty="0" smtClean="0"/>
              <a:t> limit for roughage </a:t>
            </a:r>
            <a:r>
              <a:rPr lang="nb-NO" sz="1600" dirty="0" err="1" smtClean="0"/>
              <a:t>will</a:t>
            </a:r>
            <a:r>
              <a:rPr lang="nb-NO" sz="1600" dirty="0" smtClean="0"/>
              <a:t> first </a:t>
            </a:r>
            <a:r>
              <a:rPr lang="nb-NO" sz="1600" dirty="0" err="1" smtClean="0"/>
              <a:t>reached</a:t>
            </a:r>
            <a:r>
              <a:rPr lang="nb-NO" sz="1600" dirty="0" smtClean="0"/>
              <a:t> at </a:t>
            </a:r>
            <a:r>
              <a:rPr lang="nb-NO" sz="1600" dirty="0" err="1" smtClean="0"/>
              <a:t>about</a:t>
            </a:r>
            <a:r>
              <a:rPr lang="nb-NO" sz="1600" dirty="0" smtClean="0"/>
              <a:t> 14 kg.</a:t>
            </a:r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18840" y="2194828"/>
            <a:ext cx="8773640" cy="4581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16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9564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457200" y="228600"/>
            <a:ext cx="8382000" cy="1107996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dirty="0" smtClean="0"/>
              <a:t>In </a:t>
            </a:r>
            <a:r>
              <a:rPr lang="nb-NO" sz="1600" dirty="0" err="1" smtClean="0"/>
              <a:t>this</a:t>
            </a:r>
            <a:r>
              <a:rPr lang="nb-NO" sz="1600" dirty="0" smtClean="0"/>
              <a:t> </a:t>
            </a:r>
            <a:r>
              <a:rPr lang="nb-NO" sz="1600" dirty="0" err="1" smtClean="0"/>
              <a:t>example</a:t>
            </a:r>
            <a:r>
              <a:rPr lang="nb-NO" sz="1600" dirty="0" smtClean="0"/>
              <a:t> </a:t>
            </a:r>
            <a:r>
              <a:rPr lang="nb-NO" sz="1600" dirty="0" err="1" smtClean="0"/>
              <a:t>we</a:t>
            </a:r>
            <a:r>
              <a:rPr lang="nb-NO" sz="1600" dirty="0" smtClean="0"/>
              <a:t> have </a:t>
            </a:r>
            <a:r>
              <a:rPr lang="nb-NO" sz="1600" dirty="0" err="1" smtClean="0"/>
              <a:t>selected</a:t>
            </a:r>
            <a:r>
              <a:rPr lang="nb-NO" sz="1600" dirty="0" smtClean="0"/>
              <a:t> Haylage from </a:t>
            </a:r>
            <a:r>
              <a:rPr lang="nb-NO" sz="1600" dirty="0" err="1" smtClean="0"/>
              <a:t>grass</a:t>
            </a:r>
            <a:r>
              <a:rPr lang="nb-NO" sz="1600" dirty="0" smtClean="0"/>
              <a:t> </a:t>
            </a:r>
            <a:r>
              <a:rPr lang="nb-NO" sz="1600" dirty="0" err="1" smtClean="0"/>
              <a:t>of</a:t>
            </a:r>
            <a:r>
              <a:rPr lang="nb-NO" sz="1600" dirty="0" smtClean="0"/>
              <a:t> medium </a:t>
            </a:r>
            <a:r>
              <a:rPr lang="nb-NO" sz="1600" dirty="0" err="1" smtClean="0"/>
              <a:t>quality</a:t>
            </a:r>
            <a:r>
              <a:rPr lang="nb-NO" sz="1600" dirty="0" smtClean="0"/>
              <a:t> </a:t>
            </a:r>
            <a:r>
              <a:rPr lang="nb-NO" sz="1600" dirty="0" err="1" smtClean="0"/>
              <a:t>with</a:t>
            </a:r>
            <a:r>
              <a:rPr lang="nb-NO" sz="1600" dirty="0" smtClean="0"/>
              <a:t> 70% dry matter</a:t>
            </a:r>
          </a:p>
          <a:p>
            <a:r>
              <a:rPr lang="nb-NO" sz="1600" dirty="0" smtClean="0"/>
              <a:t>9.25 kg of haylage is required to cover the energy requirement, </a:t>
            </a:r>
          </a:p>
          <a:p>
            <a:r>
              <a:rPr lang="nb-NO" sz="1600" dirty="0" smtClean="0"/>
              <a:t>This is </a:t>
            </a:r>
            <a:r>
              <a:rPr lang="nb-NO" sz="1600" dirty="0" err="1" smtClean="0"/>
              <a:t>because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30% </a:t>
            </a:r>
            <a:r>
              <a:rPr lang="nb-NO" sz="1600" dirty="0" err="1" smtClean="0"/>
              <a:t>of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feed</a:t>
            </a:r>
            <a:r>
              <a:rPr lang="nb-NO" sz="1600" dirty="0" smtClean="0"/>
              <a:t> </a:t>
            </a:r>
            <a:r>
              <a:rPr lang="nb-NO" sz="1600" dirty="0" err="1" smtClean="0"/>
              <a:t>weight</a:t>
            </a:r>
            <a:r>
              <a:rPr lang="nb-NO" sz="1600" dirty="0" smtClean="0"/>
              <a:t> is water. </a:t>
            </a:r>
            <a:endParaRPr lang="nb-NO" sz="1600" dirty="0"/>
          </a:p>
          <a:p>
            <a:r>
              <a:rPr lang="nb-NO" sz="1600" dirty="0" smtClean="0"/>
              <a:t>Mia </a:t>
            </a:r>
            <a:r>
              <a:rPr lang="nb-NO" sz="1600" dirty="0" err="1" smtClean="0"/>
              <a:t>gets</a:t>
            </a:r>
            <a:r>
              <a:rPr lang="nb-NO" sz="1600" dirty="0" smtClean="0"/>
              <a:t> 1.44 kg </a:t>
            </a:r>
            <a:r>
              <a:rPr lang="nb-NO" sz="1600" dirty="0" err="1" smtClean="0"/>
              <a:t>of</a:t>
            </a:r>
            <a:r>
              <a:rPr lang="nb-NO" sz="1600" dirty="0" smtClean="0"/>
              <a:t> roughage dry matter per 100 kg body </a:t>
            </a:r>
            <a:r>
              <a:rPr lang="nb-NO" sz="1600" dirty="0" err="1" smtClean="0"/>
              <a:t>weight</a:t>
            </a:r>
            <a:r>
              <a:rPr lang="nb-NO" sz="1600" dirty="0" smtClean="0"/>
              <a:t>, </a:t>
            </a:r>
            <a:r>
              <a:rPr lang="nb-NO" sz="1600" dirty="0" err="1" smtClean="0"/>
              <a:t>which</a:t>
            </a:r>
            <a:r>
              <a:rPr lang="nb-NO" sz="1600" dirty="0" smtClean="0"/>
              <a:t> is </a:t>
            </a:r>
            <a:r>
              <a:rPr lang="nb-NO" sz="1600" dirty="0" err="1" smtClean="0"/>
              <a:t>well</a:t>
            </a:r>
            <a:r>
              <a:rPr lang="nb-NO" sz="1600" dirty="0" smtClean="0"/>
              <a:t> </a:t>
            </a:r>
            <a:r>
              <a:rPr lang="nb-NO" sz="1600" dirty="0" err="1" smtClean="0"/>
              <a:t>above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1 kg limit. </a:t>
            </a:r>
            <a:r>
              <a:rPr lang="nb-NO" dirty="0" smtClean="0"/>
              <a:t> </a:t>
            </a:r>
            <a:endParaRPr lang="nb-NO" dirty="0"/>
          </a:p>
        </p:txBody>
      </p:sp>
      <p:pic>
        <p:nvPicPr>
          <p:cNvPr id="3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228600" y="1600200"/>
            <a:ext cx="8727531" cy="50851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17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3684975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457200" y="533400"/>
            <a:ext cx="7916416" cy="360041"/>
          </a:xfrm>
        </p:spPr>
        <p:txBody>
          <a:bodyPr>
            <a:noAutofit/>
          </a:bodyPr>
          <a:lstStyle/>
          <a:p>
            <a:r>
              <a:rPr lang="en-US" sz="2400" dirty="0" smtClean="0"/>
              <a:t>Putting weight on a horse with worn teeth and poor appetite</a:t>
            </a:r>
            <a:endParaRPr lang="nb-NO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324600" y="4343400"/>
            <a:ext cx="2705100" cy="16859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Rektangel 3"/>
          <p:cNvSpPr/>
          <p:nvPr/>
        </p:nvSpPr>
        <p:spPr>
          <a:xfrm>
            <a:off x="533400" y="1219200"/>
            <a:ext cx="7776864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da-DK" dirty="0" smtClean="0"/>
              <a:t>”Emma” has become a poor hay eater, and is now  more or less unable to eat hay.</a:t>
            </a:r>
          </a:p>
          <a:p>
            <a:endParaRPr lang="da-DK" dirty="0" smtClean="0"/>
          </a:p>
          <a:p>
            <a:r>
              <a:rPr lang="da-DK" dirty="0" smtClean="0"/>
              <a:t>She used to weigh 550 kg, but has over the last 3 years lost 100 kg of her body weight. She takes a little exercise every day (training level 5%). Her energy requirement at her present body weight is 66 MJ/d. </a:t>
            </a:r>
          </a:p>
          <a:p>
            <a:endParaRPr lang="da-DK" dirty="0"/>
          </a:p>
          <a:p>
            <a:r>
              <a:rPr lang="da-DK" dirty="0" smtClean="0"/>
              <a:t>If we can get her to eat to fill the energy requirement she would have when weighing 550 kg, she would eat 80 MJ/d. </a:t>
            </a:r>
          </a:p>
          <a:p>
            <a:endParaRPr lang="da-DK" dirty="0"/>
          </a:p>
          <a:p>
            <a:r>
              <a:rPr lang="da-DK" dirty="0" smtClean="0"/>
              <a:t>To put on 1 kg body weight, 16 to 20 MJ of energy is needed,</a:t>
            </a:r>
          </a:p>
          <a:p>
            <a:r>
              <a:rPr lang="da-DK" dirty="0" smtClean="0"/>
              <a:t>depending on the proportion of roughage in the ration. </a:t>
            </a:r>
          </a:p>
          <a:p>
            <a:r>
              <a:rPr lang="da-DK" dirty="0" smtClean="0"/>
              <a:t>An intake of some 20 extra MJ/d of energy for 3-4 months will</a:t>
            </a:r>
          </a:p>
          <a:p>
            <a:r>
              <a:rPr lang="da-DK" dirty="0"/>
              <a:t>b</a:t>
            </a:r>
            <a:r>
              <a:rPr lang="da-DK" dirty="0" smtClean="0"/>
              <a:t>e required to regain her previous body weight.  </a:t>
            </a:r>
          </a:p>
          <a:p>
            <a:endParaRPr lang="da-DK" dirty="0" smtClean="0"/>
          </a:p>
          <a:p>
            <a:r>
              <a:rPr lang="da-DK" dirty="0" smtClean="0"/>
              <a:t>A challenging situation!</a:t>
            </a:r>
          </a:p>
          <a:p>
            <a:endParaRPr lang="nb-NO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18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433817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683568" y="1124744"/>
            <a:ext cx="7772400" cy="953343"/>
          </a:xfrm>
        </p:spPr>
        <p:txBody>
          <a:bodyPr>
            <a:no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endParaRPr lang="nb-NO" sz="2400" dirty="0"/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3886200" y="1447800"/>
            <a:ext cx="4657725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33400" y="4724400"/>
            <a:ext cx="2924175" cy="10001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39551" y="1484784"/>
            <a:ext cx="2914650" cy="2752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539551" y="188640"/>
            <a:ext cx="818611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nb-NO" dirty="0" smtClean="0"/>
              <a:t>Emmas body </a:t>
            </a:r>
            <a:r>
              <a:rPr lang="nb-NO" dirty="0" err="1" smtClean="0"/>
              <a:t>weight</a:t>
            </a:r>
            <a:r>
              <a:rPr lang="nb-NO" dirty="0" smtClean="0"/>
              <a:t> has </a:t>
            </a:r>
            <a:r>
              <a:rPr lang="nb-NO" dirty="0" err="1" smtClean="0"/>
              <a:t>declined</a:t>
            </a:r>
            <a:r>
              <a:rPr lang="nb-NO" dirty="0" smtClean="0"/>
              <a:t> by 100 kg from her «ideal </a:t>
            </a:r>
            <a:r>
              <a:rPr lang="nb-NO" dirty="0" err="1" smtClean="0"/>
              <a:t>weight</a:t>
            </a:r>
            <a:r>
              <a:rPr lang="nb-NO" dirty="0" smtClean="0"/>
              <a:t>» </a:t>
            </a:r>
            <a:r>
              <a:rPr lang="nb-NO" dirty="0" err="1" smtClean="0"/>
              <a:t>of</a:t>
            </a:r>
            <a:r>
              <a:rPr lang="nb-NO" dirty="0" smtClean="0"/>
              <a:t> 550 kg </a:t>
            </a:r>
          </a:p>
          <a:p>
            <a:pPr algn="ctr"/>
            <a:r>
              <a:rPr lang="nb-NO" dirty="0" smtClean="0"/>
              <a:t>during </a:t>
            </a:r>
            <a:r>
              <a:rPr lang="nb-NO" dirty="0" err="1" smtClean="0"/>
              <a:t>the</a:t>
            </a:r>
            <a:r>
              <a:rPr lang="nb-NO" dirty="0" smtClean="0"/>
              <a:t> last 3 </a:t>
            </a:r>
            <a:r>
              <a:rPr lang="nb-NO" dirty="0" err="1" smtClean="0"/>
              <a:t>years</a:t>
            </a:r>
            <a:endParaRPr lang="nb-NO" dirty="0"/>
          </a:p>
        </p:txBody>
      </p:sp>
      <p:sp>
        <p:nvSpPr>
          <p:cNvPr id="5" name="TekstSylinder 4"/>
          <p:cNvSpPr txBox="1"/>
          <p:nvPr/>
        </p:nvSpPr>
        <p:spPr>
          <a:xfrm>
            <a:off x="3810000" y="4953000"/>
            <a:ext cx="44644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err="1" smtClean="0"/>
              <a:t>Use</a:t>
            </a:r>
            <a:r>
              <a:rPr lang="nb-NO" dirty="0" smtClean="0"/>
              <a:t> </a:t>
            </a:r>
            <a:r>
              <a:rPr lang="nb-NO" dirty="0" err="1" smtClean="0"/>
              <a:t>the</a:t>
            </a:r>
            <a:r>
              <a:rPr lang="nb-NO" dirty="0" smtClean="0"/>
              <a:t> </a:t>
            </a:r>
            <a:r>
              <a:rPr lang="nb-NO" dirty="0" err="1" smtClean="0"/>
              <a:t>slider</a:t>
            </a:r>
            <a:r>
              <a:rPr lang="nb-NO" dirty="0" smtClean="0"/>
              <a:t> to </a:t>
            </a:r>
            <a:r>
              <a:rPr lang="nb-NO" dirty="0" err="1" smtClean="0"/>
              <a:t>adjust</a:t>
            </a:r>
            <a:r>
              <a:rPr lang="nb-NO" dirty="0" smtClean="0"/>
              <a:t> </a:t>
            </a:r>
            <a:r>
              <a:rPr lang="nb-NO" dirty="0" err="1" smtClean="0"/>
              <a:t>energy</a:t>
            </a:r>
            <a:r>
              <a:rPr lang="nb-NO" dirty="0" smtClean="0"/>
              <a:t> </a:t>
            </a:r>
            <a:r>
              <a:rPr lang="nb-NO" dirty="0" err="1" smtClean="0"/>
              <a:t>without</a:t>
            </a:r>
            <a:r>
              <a:rPr lang="nb-NO" dirty="0" smtClean="0"/>
              <a:t> </a:t>
            </a:r>
            <a:r>
              <a:rPr lang="nb-NO" dirty="0" err="1" smtClean="0"/>
              <a:t>affecting</a:t>
            </a:r>
            <a:r>
              <a:rPr lang="nb-NO" dirty="0" smtClean="0"/>
              <a:t> </a:t>
            </a:r>
            <a:r>
              <a:rPr lang="nb-NO" dirty="0" err="1" smtClean="0"/>
              <a:t>other</a:t>
            </a:r>
            <a:r>
              <a:rPr lang="nb-NO" dirty="0" smtClean="0"/>
              <a:t> </a:t>
            </a:r>
            <a:r>
              <a:rPr lang="nb-NO" dirty="0" err="1" smtClean="0"/>
              <a:t>nutrient</a:t>
            </a:r>
            <a:r>
              <a:rPr lang="nb-NO" dirty="0" smtClean="0"/>
              <a:t> </a:t>
            </a:r>
            <a:r>
              <a:rPr lang="nb-NO" dirty="0" err="1" smtClean="0"/>
              <a:t>requirements</a:t>
            </a:r>
            <a:endParaRPr lang="nb-NO" dirty="0"/>
          </a:p>
        </p:txBody>
      </p:sp>
      <p:sp>
        <p:nvSpPr>
          <p:cNvPr id="8" name="Platshållare för bildnummer 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19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59815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172200" y="2209800"/>
            <a:ext cx="2728980" cy="1700808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kstSylinder 3"/>
          <p:cNvSpPr txBox="1"/>
          <p:nvPr/>
        </p:nvSpPr>
        <p:spPr>
          <a:xfrm>
            <a:off x="457200" y="762000"/>
            <a:ext cx="7848600" cy="489364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/>
              <a:t>To </a:t>
            </a:r>
            <a:r>
              <a:rPr lang="en-US" sz="2400" dirty="0" smtClean="0"/>
              <a:t>help clients calculate </a:t>
            </a:r>
            <a:r>
              <a:rPr lang="en-US" sz="2400" dirty="0"/>
              <a:t>feed rations for young horses, sport horses and all other types of </a:t>
            </a:r>
            <a:r>
              <a:rPr lang="en-US" sz="2400" dirty="0" smtClean="0"/>
              <a:t>horses, it is necessary for them to  understand </a:t>
            </a:r>
            <a:r>
              <a:rPr lang="en-US" sz="2400" dirty="0"/>
              <a:t>what the horse requires </a:t>
            </a:r>
            <a:r>
              <a:rPr lang="en-US" sz="2400" dirty="0" smtClean="0"/>
              <a:t>of energy </a:t>
            </a:r>
            <a:r>
              <a:rPr lang="en-US" sz="2400" dirty="0"/>
              <a:t>and nutrients "just to survive from day to day</a:t>
            </a:r>
            <a:r>
              <a:rPr lang="en-US" sz="2400" dirty="0" smtClean="0"/>
              <a:t>.“- maintenance </a:t>
            </a:r>
            <a:r>
              <a:rPr lang="en-US" sz="2400" dirty="0"/>
              <a:t>needs!</a:t>
            </a:r>
            <a:br>
              <a:rPr lang="en-US" sz="2400" dirty="0"/>
            </a:br>
            <a:endParaRPr lang="en-US" sz="2400" dirty="0"/>
          </a:p>
          <a:p>
            <a:r>
              <a:rPr lang="en-US" sz="2400" dirty="0" smtClean="0"/>
              <a:t>So you have confidence in the programme,</a:t>
            </a:r>
          </a:p>
          <a:p>
            <a:r>
              <a:rPr lang="en-US" sz="2400" dirty="0" smtClean="0"/>
              <a:t>this  handout provides background on:</a:t>
            </a:r>
          </a:p>
          <a:p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- How </a:t>
            </a:r>
            <a:r>
              <a:rPr lang="en-US" sz="2400" dirty="0"/>
              <a:t>maintenance requirements </a:t>
            </a:r>
            <a:r>
              <a:rPr lang="en-US" sz="2400" dirty="0" smtClean="0"/>
              <a:t>are calculated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 smtClean="0"/>
              <a:t>- A demo</a:t>
            </a:r>
            <a:r>
              <a:rPr lang="en-US" sz="2400" dirty="0"/>
              <a:t>: How to use PC-Horse to create a ration</a:t>
            </a:r>
            <a:br>
              <a:rPr lang="en-US" sz="2400" dirty="0"/>
            </a:br>
            <a:r>
              <a:rPr lang="en-US" sz="2400" dirty="0" smtClean="0"/>
              <a:t>- Practice</a:t>
            </a:r>
            <a:r>
              <a:rPr lang="en-US" sz="2400" dirty="0"/>
              <a:t>: Create rations to your own horse as </a:t>
            </a:r>
            <a:r>
              <a:rPr lang="en-US" sz="2400" dirty="0" smtClean="0"/>
              <a:t>a "maintenance </a:t>
            </a:r>
            <a:r>
              <a:rPr lang="en-US" sz="2400" dirty="0"/>
              <a:t>horse»</a:t>
            </a:r>
            <a:endParaRPr lang="nb-NO" sz="2400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2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27399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Sylinder 1"/>
          <p:cNvSpPr txBox="1"/>
          <p:nvPr/>
        </p:nvSpPr>
        <p:spPr>
          <a:xfrm>
            <a:off x="152400" y="228600"/>
            <a:ext cx="8686800" cy="1077218"/>
          </a:xfrm>
          <a:prstGeom prst="rect">
            <a:avLst/>
          </a:prstGeom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dirty="0" smtClean="0"/>
              <a:t>In </a:t>
            </a:r>
            <a:r>
              <a:rPr lang="nb-NO" sz="1600" dirty="0" err="1" smtClean="0"/>
              <a:t>this</a:t>
            </a:r>
            <a:r>
              <a:rPr lang="nb-NO" sz="1600" dirty="0" smtClean="0"/>
              <a:t> </a:t>
            </a:r>
            <a:r>
              <a:rPr lang="nb-NO" sz="1600" dirty="0" err="1" smtClean="0"/>
              <a:t>example</a:t>
            </a:r>
            <a:r>
              <a:rPr lang="nb-NO" sz="1600" dirty="0" smtClean="0"/>
              <a:t> </a:t>
            </a:r>
            <a:r>
              <a:rPr lang="nb-NO" sz="1600" dirty="0" err="1" smtClean="0"/>
              <a:t>we</a:t>
            </a:r>
            <a:r>
              <a:rPr lang="nb-NO" sz="1600" dirty="0" smtClean="0"/>
              <a:t> have </a:t>
            </a:r>
            <a:r>
              <a:rPr lang="nb-NO" sz="1600" dirty="0" err="1" smtClean="0"/>
              <a:t>selected</a:t>
            </a:r>
            <a:r>
              <a:rPr lang="nb-NO" sz="1600" dirty="0" smtClean="0"/>
              <a:t> «High Fibre nuts» to </a:t>
            </a:r>
            <a:r>
              <a:rPr lang="nb-NO" sz="1600" dirty="0" err="1" smtClean="0"/>
              <a:t>provide</a:t>
            </a:r>
            <a:r>
              <a:rPr lang="nb-NO" sz="1600" dirty="0" smtClean="0"/>
              <a:t> </a:t>
            </a:r>
            <a:r>
              <a:rPr lang="nb-NO" sz="1600" dirty="0" err="1" smtClean="0"/>
              <a:t>structure</a:t>
            </a:r>
            <a:r>
              <a:rPr lang="nb-NO" sz="1600" dirty="0" smtClean="0"/>
              <a:t>, «</a:t>
            </a:r>
            <a:r>
              <a:rPr lang="nb-NO" sz="1600" dirty="0" err="1" smtClean="0"/>
              <a:t>Kwik</a:t>
            </a:r>
            <a:r>
              <a:rPr lang="nb-NO" sz="1600" dirty="0" smtClean="0"/>
              <a:t> </a:t>
            </a:r>
            <a:r>
              <a:rPr lang="nb-NO" sz="1600" dirty="0" err="1" smtClean="0"/>
              <a:t>beet</a:t>
            </a:r>
            <a:r>
              <a:rPr lang="nb-NO" sz="1600" dirty="0" smtClean="0"/>
              <a:t>» and «Alfalfa» at a rate </a:t>
            </a:r>
            <a:r>
              <a:rPr lang="nb-NO" sz="1600" dirty="0" err="1" smtClean="0"/>
              <a:t>of</a:t>
            </a:r>
            <a:r>
              <a:rPr lang="nb-NO" sz="1600" dirty="0" smtClean="0"/>
              <a:t> 0,6kg/100 kg BW </a:t>
            </a:r>
            <a:r>
              <a:rPr lang="nb-NO" sz="1600" dirty="0" err="1" smtClean="0"/>
              <a:t>plus</a:t>
            </a:r>
            <a:r>
              <a:rPr lang="nb-NO" sz="1600" dirty="0" smtClean="0"/>
              <a:t> «High fibre nuts» and 2dl </a:t>
            </a:r>
            <a:r>
              <a:rPr lang="nb-NO" sz="1600" dirty="0" err="1" smtClean="0"/>
              <a:t>soybean</a:t>
            </a:r>
            <a:r>
              <a:rPr lang="nb-NO" sz="1600" dirty="0" smtClean="0"/>
              <a:t> </a:t>
            </a:r>
            <a:r>
              <a:rPr lang="nb-NO" sz="1600" dirty="0" err="1" smtClean="0"/>
              <a:t>oil</a:t>
            </a:r>
            <a:r>
              <a:rPr lang="nb-NO" sz="1600" dirty="0" smtClean="0"/>
              <a:t>. More </a:t>
            </a:r>
            <a:r>
              <a:rPr lang="nb-NO" sz="1600" dirty="0" err="1" smtClean="0"/>
              <a:t>soybean</a:t>
            </a:r>
            <a:r>
              <a:rPr lang="nb-NO" sz="1600" dirty="0" smtClean="0"/>
              <a:t> </a:t>
            </a:r>
            <a:r>
              <a:rPr lang="nb-NO" sz="1600" dirty="0" err="1" smtClean="0"/>
              <a:t>oil</a:t>
            </a:r>
            <a:r>
              <a:rPr lang="nb-NO" sz="1600" dirty="0" smtClean="0"/>
              <a:t> </a:t>
            </a:r>
            <a:r>
              <a:rPr lang="nb-NO" sz="1600" dirty="0" err="1" smtClean="0"/>
              <a:t>can</a:t>
            </a:r>
            <a:r>
              <a:rPr lang="nb-NO" sz="1600" dirty="0" smtClean="0"/>
              <a:t> be used </a:t>
            </a:r>
            <a:r>
              <a:rPr lang="nb-NO" sz="1600" dirty="0" err="1" smtClean="0"/>
              <a:t>safely</a:t>
            </a:r>
            <a:r>
              <a:rPr lang="nb-NO" sz="1600" dirty="0" smtClean="0"/>
              <a:t> to </a:t>
            </a:r>
            <a:r>
              <a:rPr lang="nb-NO" sz="1600" dirty="0" err="1" smtClean="0"/>
              <a:t>increase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energy</a:t>
            </a:r>
            <a:r>
              <a:rPr lang="nb-NO" sz="1600" dirty="0" smtClean="0"/>
              <a:t> </a:t>
            </a:r>
            <a:r>
              <a:rPr lang="nb-NO" sz="1600" dirty="0" err="1" smtClean="0"/>
              <a:t>desity</a:t>
            </a:r>
            <a:r>
              <a:rPr lang="nb-NO" sz="1600" dirty="0" smtClean="0"/>
              <a:t>.  A vitamin/mineral mix is </a:t>
            </a:r>
            <a:r>
              <a:rPr lang="nb-NO" sz="1600" dirty="0" err="1" smtClean="0"/>
              <a:t>required</a:t>
            </a:r>
            <a:r>
              <a:rPr lang="nb-NO" sz="1600" dirty="0" smtClean="0"/>
              <a:t>.</a:t>
            </a:r>
          </a:p>
          <a:p>
            <a:r>
              <a:rPr lang="nb-NO" sz="1600" dirty="0" err="1" smtClean="0"/>
              <a:t>Eating</a:t>
            </a:r>
            <a:r>
              <a:rPr lang="nb-NO" sz="1600" dirty="0" smtClean="0"/>
              <a:t> </a:t>
            </a:r>
            <a:r>
              <a:rPr lang="nb-NO" sz="1600" dirty="0" err="1" smtClean="0"/>
              <a:t>this</a:t>
            </a:r>
            <a:r>
              <a:rPr lang="nb-NO" sz="1600" dirty="0" smtClean="0"/>
              <a:t> </a:t>
            </a:r>
            <a:r>
              <a:rPr lang="nb-NO" sz="1600" dirty="0" err="1" smtClean="0"/>
              <a:t>ration</a:t>
            </a:r>
            <a:r>
              <a:rPr lang="nb-NO" sz="1600" dirty="0" smtClean="0"/>
              <a:t>, «Emma» </a:t>
            </a:r>
            <a:r>
              <a:rPr lang="nb-NO" sz="1600" dirty="0" err="1" smtClean="0"/>
              <a:t>should</a:t>
            </a:r>
            <a:r>
              <a:rPr lang="nb-NO" sz="1600" dirty="0" smtClean="0"/>
              <a:t> </a:t>
            </a:r>
            <a:r>
              <a:rPr lang="nb-NO" sz="1600" dirty="0" err="1" smtClean="0"/>
              <a:t>gain</a:t>
            </a:r>
            <a:r>
              <a:rPr lang="nb-NO" sz="1600" dirty="0" smtClean="0"/>
              <a:t> </a:t>
            </a:r>
            <a:r>
              <a:rPr lang="nb-NO" sz="1600" dirty="0" err="1" smtClean="0"/>
              <a:t>about</a:t>
            </a:r>
            <a:r>
              <a:rPr lang="nb-NO" sz="1600" dirty="0" smtClean="0"/>
              <a:t> 1 kg/d, and </a:t>
            </a:r>
            <a:r>
              <a:rPr lang="nb-NO" sz="1600" dirty="0" err="1" smtClean="0"/>
              <a:t>needs</a:t>
            </a:r>
            <a:r>
              <a:rPr lang="nb-NO" sz="1600" dirty="0" smtClean="0"/>
              <a:t> 100 to 150 </a:t>
            </a:r>
            <a:r>
              <a:rPr lang="nb-NO" sz="1600" dirty="0" err="1" smtClean="0"/>
              <a:t>days</a:t>
            </a:r>
            <a:r>
              <a:rPr lang="nb-NO" sz="1600" dirty="0" smtClean="0"/>
              <a:t> to </a:t>
            </a:r>
            <a:r>
              <a:rPr lang="nb-NO" sz="1600" dirty="0" err="1" smtClean="0"/>
              <a:t>put</a:t>
            </a:r>
            <a:r>
              <a:rPr lang="nb-NO" sz="1600" dirty="0" smtClean="0"/>
              <a:t> </a:t>
            </a:r>
            <a:r>
              <a:rPr lang="nb-NO" sz="1600" dirty="0" err="1" smtClean="0"/>
              <a:t>on</a:t>
            </a:r>
            <a:r>
              <a:rPr lang="nb-NO" sz="1600" dirty="0" smtClean="0"/>
              <a:t> </a:t>
            </a:r>
            <a:r>
              <a:rPr lang="nb-NO" sz="1600" dirty="0" err="1" smtClean="0"/>
              <a:t>the</a:t>
            </a:r>
            <a:r>
              <a:rPr lang="nb-NO" sz="1600" dirty="0" smtClean="0"/>
              <a:t> </a:t>
            </a:r>
            <a:r>
              <a:rPr lang="nb-NO" sz="1600" dirty="0" err="1" smtClean="0"/>
              <a:t>weight</a:t>
            </a:r>
            <a:r>
              <a:rPr lang="nb-NO" sz="1600" dirty="0" smtClean="0"/>
              <a:t>.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52400" y="1524000"/>
            <a:ext cx="8727530" cy="51765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20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060078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33400" y="381000"/>
            <a:ext cx="7772400" cy="914400"/>
          </a:xfrm>
        </p:spPr>
        <p:txBody>
          <a:bodyPr>
            <a:noAutofit/>
          </a:bodyPr>
          <a:lstStyle/>
          <a:p>
            <a:r>
              <a:rPr lang="en-US" sz="2400" dirty="0" smtClean="0"/>
              <a:t/>
            </a:r>
            <a:br>
              <a:rPr lang="en-US" sz="2400" dirty="0" smtClean="0"/>
            </a:br>
            <a:r>
              <a:rPr lang="en-US" sz="2400" dirty="0" smtClean="0"/>
              <a:t>Create </a:t>
            </a:r>
            <a:r>
              <a:rPr lang="en-US" sz="2400" dirty="0"/>
              <a:t>rations </a:t>
            </a:r>
            <a:r>
              <a:rPr lang="en-US" sz="2400" dirty="0" smtClean="0"/>
              <a:t>for your client’s </a:t>
            </a:r>
            <a:r>
              <a:rPr lang="en-US" sz="2400" dirty="0"/>
              <a:t>horse as a</a:t>
            </a:r>
            <a:br>
              <a:rPr lang="en-US" sz="2400" dirty="0"/>
            </a:br>
            <a:r>
              <a:rPr lang="en-US" sz="2400" dirty="0"/>
              <a:t> "maintenance horse»</a:t>
            </a:r>
            <a:endParaRPr lang="nb-NO" sz="2400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6019800" y="4267200"/>
            <a:ext cx="2705100" cy="1685925"/>
          </a:xfrm>
          <a:prstGeom prst="rect">
            <a:avLst/>
          </a:prstGeom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>
              <a:rot lat="300000" lon="19800000" rev="0"/>
            </a:camera>
            <a:lightRig rig="threePt" dir="t">
              <a:rot lat="0" lon="0" rev="2700000"/>
            </a:lightRig>
          </a:scene3d>
          <a:sp3d>
            <a:bevelT w="63500" h="50800"/>
          </a:sp3d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Sylinder 2"/>
          <p:cNvSpPr txBox="1"/>
          <p:nvPr/>
        </p:nvSpPr>
        <p:spPr>
          <a:xfrm>
            <a:off x="457200" y="1524000"/>
            <a:ext cx="828092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Weigh the horse on a scale, - or use PC-Horse to calculate the weight from the chest girth (chest circumference in cm).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Use their roughage. If you do not have a proper feed analysis, you  should as a minimum make a simple estimate  of the dry matter content if you feed haylage.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If the horse is active, you can define it as «In training»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nb-NO" sz="2400" dirty="0" smtClean="0"/>
              <a:t>How </a:t>
            </a:r>
            <a:r>
              <a:rPr lang="nb-NO" sz="2400" dirty="0" err="1" smtClean="0"/>
              <a:t>does</a:t>
            </a:r>
            <a:r>
              <a:rPr lang="nb-NO" sz="2400" dirty="0" smtClean="0"/>
              <a:t> </a:t>
            </a:r>
            <a:r>
              <a:rPr lang="nb-NO" sz="2400" dirty="0" err="1" smtClean="0"/>
              <a:t>the</a:t>
            </a:r>
            <a:r>
              <a:rPr lang="nb-NO" sz="2400" dirty="0" smtClean="0"/>
              <a:t> </a:t>
            </a:r>
            <a:r>
              <a:rPr lang="nb-NO" sz="2400" dirty="0" err="1" smtClean="0"/>
              <a:t>ration</a:t>
            </a:r>
            <a:r>
              <a:rPr lang="nb-NO" sz="2400" dirty="0" smtClean="0"/>
              <a:t> </a:t>
            </a:r>
            <a:r>
              <a:rPr lang="nb-NO" sz="2400" dirty="0" err="1" smtClean="0"/>
              <a:t>fit</a:t>
            </a:r>
            <a:r>
              <a:rPr lang="nb-NO" sz="2400" dirty="0" smtClean="0"/>
              <a:t> </a:t>
            </a:r>
            <a:r>
              <a:rPr lang="nb-NO" sz="2400" dirty="0" err="1" smtClean="0"/>
              <a:t>with</a:t>
            </a:r>
            <a:r>
              <a:rPr lang="nb-NO" sz="2400" dirty="0" smtClean="0"/>
              <a:t> </a:t>
            </a:r>
            <a:r>
              <a:rPr lang="nb-NO" sz="2400" dirty="0" err="1" smtClean="0"/>
              <a:t>the</a:t>
            </a:r>
            <a:r>
              <a:rPr lang="nb-NO" sz="2400" dirty="0" smtClean="0"/>
              <a:t> </a:t>
            </a:r>
            <a:r>
              <a:rPr lang="nb-NO" sz="2400" dirty="0" err="1" smtClean="0"/>
              <a:t>amounts</a:t>
            </a:r>
            <a:r>
              <a:rPr lang="nb-NO" sz="2400" dirty="0" smtClean="0"/>
              <a:t> </a:t>
            </a:r>
            <a:r>
              <a:rPr lang="nb-NO" sz="2400" dirty="0" err="1" smtClean="0"/>
              <a:t>of</a:t>
            </a:r>
            <a:r>
              <a:rPr lang="nb-NO" sz="2400" dirty="0" smtClean="0"/>
              <a:t> </a:t>
            </a:r>
            <a:r>
              <a:rPr lang="nb-NO" sz="2400" dirty="0" err="1" smtClean="0"/>
              <a:t>feed</a:t>
            </a:r>
            <a:r>
              <a:rPr lang="nb-NO" sz="2400" dirty="0" smtClean="0"/>
              <a:t> </a:t>
            </a:r>
            <a:r>
              <a:rPr lang="nb-NO" sz="2400" dirty="0" err="1" smtClean="0"/>
              <a:t>they</a:t>
            </a:r>
            <a:r>
              <a:rPr lang="nb-NO" sz="2400" dirty="0" smtClean="0"/>
              <a:t> </a:t>
            </a:r>
            <a:r>
              <a:rPr lang="nb-NO" sz="2400" dirty="0" err="1" smtClean="0"/>
              <a:t>give</a:t>
            </a:r>
            <a:r>
              <a:rPr lang="nb-NO" sz="2400" dirty="0" smtClean="0"/>
              <a:t> </a:t>
            </a:r>
            <a:r>
              <a:rPr lang="nb-NO" sz="2400" dirty="0" err="1" smtClean="0"/>
              <a:t>on</a:t>
            </a:r>
            <a:r>
              <a:rPr lang="nb-NO" sz="2400" dirty="0" smtClean="0"/>
              <a:t> a </a:t>
            </a:r>
            <a:r>
              <a:rPr lang="nb-NO" sz="2400" dirty="0" err="1" smtClean="0"/>
              <a:t>daily</a:t>
            </a:r>
            <a:r>
              <a:rPr lang="nb-NO" sz="2400" dirty="0" smtClean="0"/>
              <a:t> basis?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nb-NO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21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4148552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57200" y="381000"/>
            <a:ext cx="8229600" cy="1143000"/>
          </a:xfrm>
        </p:spPr>
        <p:txBody>
          <a:bodyPr>
            <a:normAutofit/>
          </a:bodyPr>
          <a:lstStyle/>
          <a:p>
            <a:r>
              <a:rPr lang="nb-NO" sz="4000" dirty="0" smtClean="0"/>
              <a:t>Background info on:</a:t>
            </a:r>
            <a:endParaRPr lang="nb-NO" sz="40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3816424"/>
          </a:xfrm>
        </p:spPr>
        <p:txBody>
          <a:bodyPr>
            <a:normAutofit/>
          </a:bodyPr>
          <a:lstStyle/>
          <a:p>
            <a:r>
              <a:rPr lang="en-US" sz="2400" dirty="0" smtClean="0"/>
              <a:t>the </a:t>
            </a:r>
            <a:r>
              <a:rPr lang="en-US" sz="2400" dirty="0"/>
              <a:t>term "</a:t>
            </a:r>
            <a:r>
              <a:rPr lang="en-US" sz="2400" dirty="0" smtClean="0"/>
              <a:t>maintenance“</a:t>
            </a:r>
          </a:p>
          <a:p>
            <a:r>
              <a:rPr lang="en-US" sz="2400" dirty="0" smtClean="0"/>
              <a:t>Calculation of </a:t>
            </a:r>
            <a:r>
              <a:rPr lang="en-US" sz="2400" dirty="0"/>
              <a:t>the maintenance requirement for energy and protein </a:t>
            </a:r>
            <a:r>
              <a:rPr lang="en-US" sz="2400" dirty="0" smtClean="0"/>
              <a:t>in </a:t>
            </a:r>
            <a:r>
              <a:rPr lang="en-US" sz="2400" dirty="0"/>
              <a:t>horses of different type and </a:t>
            </a:r>
            <a:r>
              <a:rPr lang="en-US" sz="2400" dirty="0" smtClean="0"/>
              <a:t>gender.</a:t>
            </a:r>
          </a:p>
          <a:p>
            <a:r>
              <a:rPr lang="en-US" sz="2400" dirty="0" smtClean="0"/>
              <a:t>feed </a:t>
            </a:r>
            <a:r>
              <a:rPr lang="en-US" sz="2400" dirty="0"/>
              <a:t>rations for horses at </a:t>
            </a:r>
            <a:r>
              <a:rPr lang="en-US" sz="2400" dirty="0" smtClean="0"/>
              <a:t>maintenance</a:t>
            </a:r>
          </a:p>
          <a:p>
            <a:r>
              <a:rPr lang="en-US" sz="2400" dirty="0" smtClean="0"/>
              <a:t>the </a:t>
            </a:r>
            <a:r>
              <a:rPr lang="en-US" sz="2400" dirty="0"/>
              <a:t>use of different qualities of forage for horses at </a:t>
            </a:r>
            <a:r>
              <a:rPr lang="en-US" sz="2400" dirty="0" smtClean="0"/>
              <a:t>maintenance</a:t>
            </a:r>
          </a:p>
          <a:p>
            <a:r>
              <a:rPr lang="en-US" sz="2400" dirty="0" smtClean="0"/>
              <a:t>Supplementation of  a roughage-based ration with concentrates </a:t>
            </a:r>
            <a:r>
              <a:rPr lang="en-US" sz="2400" dirty="0"/>
              <a:t>or </a:t>
            </a:r>
            <a:r>
              <a:rPr lang="en-US" sz="2400" dirty="0" smtClean="0"/>
              <a:t>mineral and vitamin supplements </a:t>
            </a:r>
            <a:r>
              <a:rPr lang="en-US" sz="2400" dirty="0"/>
              <a:t>to </a:t>
            </a:r>
            <a:r>
              <a:rPr lang="en-US" sz="2400" dirty="0" smtClean="0"/>
              <a:t>cover the </a:t>
            </a:r>
            <a:r>
              <a:rPr lang="en-US" sz="2400" dirty="0"/>
              <a:t>horse's nutritional </a:t>
            </a:r>
            <a:r>
              <a:rPr lang="en-US" sz="2400" dirty="0" smtClean="0"/>
              <a:t>needs</a:t>
            </a:r>
            <a:endParaRPr lang="nb-NO" sz="2400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3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17202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/>
          </p:nvPr>
        </p:nvSpPr>
        <p:spPr>
          <a:xfrm>
            <a:off x="533400" y="609600"/>
            <a:ext cx="7772400" cy="432048"/>
          </a:xfrm>
        </p:spPr>
        <p:txBody>
          <a:bodyPr>
            <a:normAutofit fontScale="90000"/>
          </a:bodyPr>
          <a:lstStyle/>
          <a:p>
            <a:r>
              <a:rPr lang="nb-NO" dirty="0" smtClean="0"/>
              <a:t>Units for </a:t>
            </a:r>
            <a:r>
              <a:rPr lang="nb-NO" dirty="0" err="1" smtClean="0"/>
              <a:t>energy</a:t>
            </a:r>
            <a:r>
              <a:rPr lang="nb-NO" dirty="0" smtClean="0"/>
              <a:t> and protein</a:t>
            </a:r>
            <a:endParaRPr lang="nb-NO" dirty="0"/>
          </a:p>
        </p:txBody>
      </p:sp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114800"/>
            <a:ext cx="2705100" cy="1685925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kstSylinder 2"/>
          <p:cNvSpPr txBox="1"/>
          <p:nvPr/>
        </p:nvSpPr>
        <p:spPr>
          <a:xfrm>
            <a:off x="609600" y="1600200"/>
            <a:ext cx="8064896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smtClean="0"/>
              <a:t>In the UK and Ireland  the unit for energy is Megajoules (MJ) of digestible energy. </a:t>
            </a:r>
            <a:r>
              <a:rPr lang="en-US" sz="2400" dirty="0" smtClean="0"/>
              <a:t>Other </a:t>
            </a:r>
            <a:r>
              <a:rPr lang="en-US" sz="2400" dirty="0"/>
              <a:t>countries </a:t>
            </a:r>
            <a:r>
              <a:rPr lang="en-US" sz="2400" dirty="0" smtClean="0"/>
              <a:t>use Megacalories </a:t>
            </a:r>
            <a:r>
              <a:rPr lang="en-US" sz="2400" dirty="0"/>
              <a:t>(</a:t>
            </a:r>
            <a:r>
              <a:rPr lang="en-US" sz="2400" dirty="0" err="1" smtClean="0"/>
              <a:t>MCal</a:t>
            </a:r>
            <a:r>
              <a:rPr lang="en-US" sz="2400" dirty="0" smtClean="0"/>
              <a:t>) or Feed Units for horses.  1MCal = 4.185MJ</a:t>
            </a:r>
            <a:r>
              <a:rPr lang="en-US" sz="2400" dirty="0"/>
              <a:t/>
            </a:r>
            <a:br>
              <a:rPr lang="en-US" sz="2400" dirty="0"/>
            </a:br>
            <a:r>
              <a:rPr lang="en-US" sz="2400" dirty="0"/>
              <a:t/>
            </a:r>
            <a:br>
              <a:rPr lang="en-US" sz="2400" dirty="0"/>
            </a:br>
            <a:r>
              <a:rPr lang="en-US" sz="2400" b="1" dirty="0"/>
              <a:t>In </a:t>
            </a:r>
            <a:r>
              <a:rPr lang="en-US" sz="2400" b="1" dirty="0" smtClean="0"/>
              <a:t>the UK and Ireland, “Crude protein” is the </a:t>
            </a:r>
            <a:r>
              <a:rPr lang="en-US" sz="2400" b="1" dirty="0"/>
              <a:t>unit </a:t>
            </a:r>
            <a:r>
              <a:rPr lang="en-US" sz="2400" b="1" dirty="0" smtClean="0"/>
              <a:t>for protein.</a:t>
            </a:r>
            <a:r>
              <a:rPr lang="en-US" sz="2400" b="1" dirty="0"/>
              <a:t/>
            </a:r>
            <a:br>
              <a:rPr lang="en-US" sz="2400" b="1" dirty="0"/>
            </a:br>
            <a:r>
              <a:rPr lang="en-US" sz="2400" dirty="0"/>
              <a:t>In other countries </a:t>
            </a:r>
            <a:r>
              <a:rPr lang="en-US" sz="2400" dirty="0" smtClean="0"/>
              <a:t>“Digestible crude protein” is </a:t>
            </a:r>
            <a:r>
              <a:rPr lang="en-US" sz="2400" dirty="0"/>
              <a:t>used.</a:t>
            </a:r>
            <a:endParaRPr lang="nb-NO" sz="2400" dirty="0"/>
          </a:p>
          <a:p>
            <a:r>
              <a:rPr lang="nb-NO" dirty="0" smtClean="0"/>
              <a:t>  </a:t>
            </a:r>
            <a:endParaRPr lang="nb-NO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4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406028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81000" y="381000"/>
            <a:ext cx="8229600" cy="1143000"/>
          </a:xfrm>
        </p:spPr>
        <p:txBody>
          <a:bodyPr>
            <a:noAutofit/>
          </a:bodyPr>
          <a:lstStyle/>
          <a:p>
            <a:r>
              <a:rPr lang="en-US" sz="3200" dirty="0"/>
              <a:t>What </a:t>
            </a:r>
            <a:r>
              <a:rPr lang="en-US" sz="3200" dirty="0" smtClean="0"/>
              <a:t>does “maintenance requirement” mean?</a:t>
            </a:r>
            <a:endParaRPr lang="nb-NO" sz="32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381000" y="1600200"/>
            <a:ext cx="8229600" cy="3960440"/>
          </a:xfrm>
        </p:spPr>
        <p:txBody>
          <a:bodyPr>
            <a:normAutofit fontScale="92500" lnSpcReduction="10000"/>
          </a:bodyPr>
          <a:lstStyle/>
          <a:p>
            <a:r>
              <a:rPr lang="en-US" sz="2000" dirty="0" smtClean="0"/>
              <a:t>With maintenance requirement we </a:t>
            </a:r>
            <a:r>
              <a:rPr lang="en-US" sz="2000" dirty="0"/>
              <a:t>mean </a:t>
            </a:r>
            <a:r>
              <a:rPr lang="en-US" sz="2000" dirty="0" smtClean="0"/>
              <a:t>the nutritional </a:t>
            </a:r>
            <a:r>
              <a:rPr lang="en-US" sz="2000" dirty="0"/>
              <a:t>needs of an adult horse that does not perform any kind of work or </a:t>
            </a:r>
            <a:r>
              <a:rPr lang="en-US" sz="2000" dirty="0" smtClean="0"/>
              <a:t>training, and are neither pregnant nor producing milk.</a:t>
            </a:r>
          </a:p>
          <a:p>
            <a:r>
              <a:rPr lang="en-US" sz="2000" dirty="0" smtClean="0"/>
              <a:t>The maintenance </a:t>
            </a:r>
            <a:r>
              <a:rPr lang="en-US" sz="2000" dirty="0"/>
              <a:t>requirement is calculated from the horse's body weight, breed / type and </a:t>
            </a:r>
            <a:r>
              <a:rPr lang="en-US" sz="2000" dirty="0" smtClean="0"/>
              <a:t>gender. Use a weightape to obtain the horse’s bodyweight</a:t>
            </a:r>
          </a:p>
          <a:p>
            <a:r>
              <a:rPr lang="en-US" sz="2000" dirty="0" smtClean="0"/>
              <a:t>Breed </a:t>
            </a:r>
            <a:r>
              <a:rPr lang="en-US" sz="2000" dirty="0"/>
              <a:t>/ type. Certain types of </a:t>
            </a:r>
            <a:r>
              <a:rPr lang="en-US" sz="2000" dirty="0" smtClean="0"/>
              <a:t>horse, ponies </a:t>
            </a:r>
            <a:r>
              <a:rPr lang="en-US" sz="2000" dirty="0"/>
              <a:t>and </a:t>
            </a:r>
            <a:r>
              <a:rPr lang="en-US" sz="2000" dirty="0" smtClean="0"/>
              <a:t>cold-bloods, have </a:t>
            </a:r>
            <a:r>
              <a:rPr lang="en-US" sz="2000" dirty="0"/>
              <a:t>a calmer disposition and therefore need </a:t>
            </a:r>
            <a:r>
              <a:rPr lang="en-US" sz="2000" dirty="0" smtClean="0"/>
              <a:t>somewhat </a:t>
            </a:r>
            <a:r>
              <a:rPr lang="en-US" sz="2000" dirty="0"/>
              <a:t>less </a:t>
            </a:r>
            <a:r>
              <a:rPr lang="en-US" sz="2000" dirty="0" smtClean="0"/>
              <a:t>energy than the more noble horses. Remember </a:t>
            </a:r>
            <a:r>
              <a:rPr lang="en-US" sz="2000" dirty="0"/>
              <a:t>that there may be significant variations between horses </a:t>
            </a:r>
            <a:r>
              <a:rPr lang="en-US" sz="2000" dirty="0" smtClean="0"/>
              <a:t>within a particular breed.</a:t>
            </a:r>
          </a:p>
          <a:p>
            <a:r>
              <a:rPr lang="en-US" sz="2000" dirty="0" smtClean="0"/>
              <a:t>Sex</a:t>
            </a:r>
            <a:r>
              <a:rPr lang="en-US" sz="2000" dirty="0"/>
              <a:t>. Stallions </a:t>
            </a:r>
            <a:r>
              <a:rPr lang="en-US" sz="2000" dirty="0" smtClean="0"/>
              <a:t>have </a:t>
            </a:r>
            <a:r>
              <a:rPr lang="en-US" sz="2000" dirty="0"/>
              <a:t>a higher maintenance requirements </a:t>
            </a:r>
            <a:r>
              <a:rPr lang="en-US" sz="2000" dirty="0" smtClean="0"/>
              <a:t>for energy and protein than </a:t>
            </a:r>
            <a:r>
              <a:rPr lang="en-US" sz="2000" dirty="0"/>
              <a:t>mares and </a:t>
            </a:r>
            <a:r>
              <a:rPr lang="en-US" sz="2000" dirty="0" smtClean="0"/>
              <a:t>geldings (Usually 10% higher requirement).</a:t>
            </a:r>
          </a:p>
          <a:p>
            <a:r>
              <a:rPr lang="en-US" sz="2000" dirty="0" smtClean="0"/>
              <a:t>Nutritional requirements based on NRC Recommendations for horses (2007).</a:t>
            </a:r>
            <a:endParaRPr lang="nb-NO" sz="2400" dirty="0" smtClean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5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832696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8229600" cy="79208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The </a:t>
            </a:r>
            <a:r>
              <a:rPr lang="en-US" sz="3600" dirty="0"/>
              <a:t>maintenance energy </a:t>
            </a:r>
            <a:r>
              <a:rPr lang="en-US" sz="3600" dirty="0" smtClean="0"/>
              <a:t>requirement</a:t>
            </a:r>
            <a:endParaRPr lang="nb-NO" sz="36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0" y="2276872"/>
            <a:ext cx="9144000" cy="4581128"/>
          </a:xfrm>
        </p:spPr>
        <p:txBody>
          <a:bodyPr>
            <a:normAutofit fontScale="92500" lnSpcReduction="10000"/>
          </a:bodyPr>
          <a:lstStyle/>
          <a:p>
            <a:r>
              <a:rPr lang="nb-NO" sz="2000" dirty="0" smtClean="0"/>
              <a:t>The energy requirement is given as Megajoules of Digestible energy, and must be covered by the feeds included in the ration</a:t>
            </a:r>
          </a:p>
          <a:p>
            <a:pPr marL="0" indent="0">
              <a:buNone/>
            </a:pPr>
            <a:endParaRPr lang="nb-NO" sz="2000" dirty="0" smtClean="0"/>
          </a:p>
          <a:p>
            <a:pPr lvl="1"/>
            <a:r>
              <a:rPr lang="en-US" sz="2000" dirty="0"/>
              <a:t>Most grain and feed mixtures has an energy content of 10-12 MJ per kg of </a:t>
            </a:r>
            <a:r>
              <a:rPr lang="en-US" sz="2000" dirty="0" smtClean="0"/>
              <a:t>feed.</a:t>
            </a:r>
          </a:p>
          <a:p>
            <a:pPr lvl="1"/>
            <a:r>
              <a:rPr lang="en-US" sz="2000" dirty="0" smtClean="0"/>
              <a:t>Hay</a:t>
            </a:r>
            <a:r>
              <a:rPr lang="en-US" sz="2000" dirty="0"/>
              <a:t>, haylage, grass and straw are roughage feeds with less digestible energy per </a:t>
            </a:r>
            <a:r>
              <a:rPr lang="en-US" sz="2000" dirty="0" smtClean="0"/>
              <a:t>kg.</a:t>
            </a:r>
          </a:p>
          <a:p>
            <a:pPr lvl="1"/>
            <a:r>
              <a:rPr lang="en-US" sz="2000" dirty="0" smtClean="0"/>
              <a:t>When </a:t>
            </a:r>
            <a:r>
              <a:rPr lang="en-US" sz="2000" dirty="0"/>
              <a:t>we compare the energy content of </a:t>
            </a:r>
            <a:r>
              <a:rPr lang="en-US" sz="2000" dirty="0" smtClean="0"/>
              <a:t>roughages it </a:t>
            </a:r>
            <a:r>
              <a:rPr lang="en-US" sz="2000" dirty="0"/>
              <a:t>is important </a:t>
            </a:r>
            <a:r>
              <a:rPr lang="en-US" sz="2000" dirty="0" smtClean="0"/>
              <a:t>to compare on a per </a:t>
            </a:r>
            <a:r>
              <a:rPr lang="en-US" sz="2000" dirty="0"/>
              <a:t>kg dry matter </a:t>
            </a:r>
            <a:r>
              <a:rPr lang="en-US" sz="2000" dirty="0" smtClean="0"/>
              <a:t>basis (i.e. </a:t>
            </a:r>
            <a:r>
              <a:rPr lang="en-US" sz="2000" dirty="0"/>
              <a:t>per kg </a:t>
            </a:r>
            <a:r>
              <a:rPr lang="en-US" sz="2000" dirty="0" smtClean="0"/>
              <a:t>of dry </a:t>
            </a:r>
            <a:r>
              <a:rPr lang="en-US" sz="2000" dirty="0"/>
              <a:t>feed). This is because the water content of </a:t>
            </a:r>
            <a:r>
              <a:rPr lang="en-US" sz="2000" dirty="0" smtClean="0"/>
              <a:t>haylage and </a:t>
            </a:r>
            <a:r>
              <a:rPr lang="en-US" sz="2000" dirty="0"/>
              <a:t>grass can vary </a:t>
            </a:r>
            <a:r>
              <a:rPr lang="en-US" sz="2000" dirty="0" smtClean="0"/>
              <a:t>widely.</a:t>
            </a:r>
          </a:p>
          <a:p>
            <a:pPr lvl="1"/>
            <a:r>
              <a:rPr lang="en-US" sz="2000" dirty="0" smtClean="0"/>
              <a:t>Typical </a:t>
            </a:r>
            <a:r>
              <a:rPr lang="en-US" sz="2000" dirty="0"/>
              <a:t>energy content of </a:t>
            </a:r>
            <a:r>
              <a:rPr lang="en-US" sz="2000" dirty="0" smtClean="0"/>
              <a:t>forages </a:t>
            </a:r>
            <a:r>
              <a:rPr lang="en-US" sz="2000" dirty="0"/>
              <a:t>(excluding straw) will be 7</a:t>
            </a:r>
            <a:r>
              <a:rPr lang="en-US" sz="2000" dirty="0" smtClean="0"/>
              <a:t> </a:t>
            </a:r>
            <a:r>
              <a:rPr lang="en-US" sz="2000" dirty="0"/>
              <a:t>to </a:t>
            </a:r>
            <a:r>
              <a:rPr lang="en-US" sz="2000" dirty="0" smtClean="0"/>
              <a:t>10 MJ </a:t>
            </a:r>
            <a:r>
              <a:rPr lang="en-US" sz="2000" dirty="0"/>
              <a:t>per kg dry </a:t>
            </a:r>
            <a:r>
              <a:rPr lang="en-US" sz="2000" dirty="0" smtClean="0"/>
              <a:t>matter, variation, however, is large.</a:t>
            </a:r>
          </a:p>
          <a:p>
            <a:pPr lvl="1"/>
            <a:r>
              <a:rPr lang="en-US" sz="2000" dirty="0" smtClean="0"/>
              <a:t>If you have a roughage analysis from a laboratory, you should observe that energy content is usually given both for the feed sample, and on a dry matter content basis. The two numbers may be very different!</a:t>
            </a:r>
          </a:p>
          <a:p>
            <a:pPr marL="457200" lvl="1" indent="0">
              <a:buNone/>
            </a:pPr>
            <a:r>
              <a:rPr lang="en-US" sz="2000" dirty="0" smtClean="0"/>
              <a:t> </a:t>
            </a:r>
            <a:endParaRPr lang="nb-NO" sz="2000" dirty="0" smtClean="0"/>
          </a:p>
          <a:p>
            <a:pPr lvl="1"/>
            <a:endParaRPr lang="nb-NO" sz="1600" dirty="0" smtClean="0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rcRect/>
          <a:stretch>
            <a:fillRect/>
          </a:stretch>
        </p:blipFill>
        <p:spPr bwMode="auto">
          <a:xfrm>
            <a:off x="179512" y="260648"/>
            <a:ext cx="8136904" cy="10767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solidFill>
                  <a:schemeClr val="accent1"/>
                </a:solidFill>
              </a14:hiddenFill>
            </a:ext>
            <a:ext uri="{91240B29-F687-4F45-9708-019B960494DF}">
              <a14:hiddenLine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6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701459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229600" cy="1143000"/>
          </a:xfrm>
        </p:spPr>
        <p:txBody>
          <a:bodyPr>
            <a:noAutofit/>
          </a:bodyPr>
          <a:lstStyle/>
          <a:p>
            <a:r>
              <a:rPr lang="nb-NO" sz="3600" dirty="0" smtClean="0">
                <a:solidFill>
                  <a:prstClr val="black"/>
                </a:solidFill>
              </a:rPr>
              <a:t>How is </a:t>
            </a:r>
            <a:r>
              <a:rPr lang="nb-NO" sz="3600" dirty="0" err="1" smtClean="0">
                <a:solidFill>
                  <a:prstClr val="black"/>
                </a:solidFill>
              </a:rPr>
              <a:t>the</a:t>
            </a:r>
            <a:r>
              <a:rPr lang="nb-NO" sz="3600" dirty="0" smtClean="0">
                <a:solidFill>
                  <a:prstClr val="black"/>
                </a:solidFill>
              </a:rPr>
              <a:t> </a:t>
            </a:r>
            <a:r>
              <a:rPr lang="nb-NO" sz="3600" dirty="0" err="1" smtClean="0">
                <a:solidFill>
                  <a:prstClr val="black"/>
                </a:solidFill>
              </a:rPr>
              <a:t>energy</a:t>
            </a:r>
            <a:r>
              <a:rPr lang="nb-NO" sz="3600" dirty="0" smtClean="0">
                <a:solidFill>
                  <a:prstClr val="black"/>
                </a:solidFill>
              </a:rPr>
              <a:t> </a:t>
            </a:r>
            <a:r>
              <a:rPr lang="nb-NO" sz="3600" dirty="0" err="1" smtClean="0">
                <a:solidFill>
                  <a:prstClr val="black"/>
                </a:solidFill>
              </a:rPr>
              <a:t>requirement</a:t>
            </a:r>
            <a:r>
              <a:rPr lang="nb-NO" sz="3600" dirty="0" smtClean="0">
                <a:solidFill>
                  <a:prstClr val="black"/>
                </a:solidFill>
              </a:rPr>
              <a:t> </a:t>
            </a:r>
            <a:r>
              <a:rPr lang="nb-NO" sz="3600" dirty="0" err="1" smtClean="0">
                <a:solidFill>
                  <a:prstClr val="black"/>
                </a:solidFill>
              </a:rPr>
              <a:t>calculated</a:t>
            </a:r>
            <a:r>
              <a:rPr lang="nb-NO" sz="3600" dirty="0" smtClean="0">
                <a:solidFill>
                  <a:prstClr val="black"/>
                </a:solidFill>
              </a:rPr>
              <a:t>?</a:t>
            </a:r>
            <a:endParaRPr lang="nb-NO" sz="36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176464"/>
          </a:xfrm>
        </p:spPr>
        <p:txBody>
          <a:bodyPr>
            <a:normAutofit/>
          </a:bodyPr>
          <a:lstStyle/>
          <a:p>
            <a:r>
              <a:rPr lang="nb-NO" sz="2000" dirty="0" err="1" smtClean="0"/>
              <a:t>Maintenance</a:t>
            </a:r>
            <a:r>
              <a:rPr lang="nb-NO" sz="2000" dirty="0" smtClean="0"/>
              <a:t>  </a:t>
            </a:r>
            <a:r>
              <a:rPr lang="nb-NO" sz="2000" dirty="0" err="1" smtClean="0"/>
              <a:t>energy</a:t>
            </a:r>
            <a:r>
              <a:rPr lang="nb-NO" sz="2000" dirty="0" smtClean="0"/>
              <a:t> </a:t>
            </a:r>
            <a:r>
              <a:rPr lang="nb-NO" sz="2000" dirty="0" err="1" smtClean="0"/>
              <a:t>requirements</a:t>
            </a:r>
            <a:r>
              <a:rPr lang="nb-NO" sz="2000" dirty="0" smtClean="0"/>
              <a:t> for mares and </a:t>
            </a:r>
            <a:r>
              <a:rPr lang="nb-NO" sz="2000" dirty="0" err="1" smtClean="0"/>
              <a:t>geldings</a:t>
            </a:r>
            <a:r>
              <a:rPr lang="nb-NO" sz="2000" dirty="0" smtClean="0"/>
              <a:t> </a:t>
            </a:r>
            <a:r>
              <a:rPr lang="nb-NO" sz="2000" dirty="0" err="1" smtClean="0"/>
              <a:t>are</a:t>
            </a:r>
            <a:r>
              <a:rPr lang="nb-NO" sz="2000" dirty="0" smtClean="0"/>
              <a:t> </a:t>
            </a:r>
            <a:r>
              <a:rPr lang="nb-NO" sz="2000" dirty="0" err="1" smtClean="0"/>
              <a:t>calculated</a:t>
            </a:r>
            <a:r>
              <a:rPr lang="nb-NO" sz="2000" dirty="0" smtClean="0"/>
              <a:t> as:</a:t>
            </a:r>
          </a:p>
          <a:p>
            <a:endParaRPr lang="nb-NO" sz="2000" dirty="0" smtClean="0"/>
          </a:p>
          <a:p>
            <a:pPr lvl="1"/>
            <a:r>
              <a:rPr lang="en-US" sz="2000" dirty="0" smtClean="0"/>
              <a:t>14 MJ Digestible energy </a:t>
            </a:r>
            <a:r>
              <a:rPr lang="en-US" sz="2000" dirty="0"/>
              <a:t>per 100 kg body </a:t>
            </a:r>
            <a:r>
              <a:rPr lang="en-US" sz="2000" dirty="0" smtClean="0"/>
              <a:t>weight to warm-blooded horses.</a:t>
            </a:r>
          </a:p>
          <a:p>
            <a:pPr lvl="1"/>
            <a:r>
              <a:rPr lang="en-US" sz="2000" dirty="0" smtClean="0"/>
              <a:t>Thoroughbreds will get a 10% increase in the estimated </a:t>
            </a:r>
            <a:r>
              <a:rPr lang="en-US" sz="2000" dirty="0"/>
              <a:t>maintenance requirements </a:t>
            </a:r>
            <a:r>
              <a:rPr lang="en-US" sz="2000" dirty="0" smtClean="0"/>
              <a:t>to 15.2 and ponies and cold-blooded a reduction of 10% to 12.7 MJ per 100 kg body weight. </a:t>
            </a:r>
            <a:endParaRPr lang="en-US" sz="2000" dirty="0">
              <a:solidFill>
                <a:srgbClr val="FF0000"/>
              </a:solidFill>
            </a:endParaRPr>
          </a:p>
          <a:p>
            <a:pPr lvl="1"/>
            <a:r>
              <a:rPr lang="en-US" sz="2000" dirty="0" smtClean="0"/>
              <a:t>For </a:t>
            </a:r>
            <a:r>
              <a:rPr lang="en-US" sz="2000" dirty="0"/>
              <a:t>stallions </a:t>
            </a:r>
            <a:r>
              <a:rPr lang="en-US" sz="2000" dirty="0" smtClean="0"/>
              <a:t>an additional 10% extra is given.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 smtClean="0"/>
              <a:t>It should be observed that these figures are standard calculations. You should always take </a:t>
            </a:r>
            <a:r>
              <a:rPr lang="en-US" sz="2000" dirty="0"/>
              <a:t>into account that there are differences </a:t>
            </a:r>
            <a:r>
              <a:rPr lang="en-US" sz="2000" dirty="0" smtClean="0"/>
              <a:t>among individuals </a:t>
            </a:r>
            <a:r>
              <a:rPr lang="en-US" sz="2000" dirty="0"/>
              <a:t>even within the same </a:t>
            </a:r>
            <a:r>
              <a:rPr lang="en-US" sz="2000" dirty="0" smtClean="0"/>
              <a:t>breed/blood-type </a:t>
            </a:r>
            <a:r>
              <a:rPr lang="en-US" sz="2000" dirty="0"/>
              <a:t>and </a:t>
            </a:r>
            <a:r>
              <a:rPr lang="en-US" sz="2000" dirty="0" smtClean="0"/>
              <a:t>gender</a:t>
            </a:r>
            <a:r>
              <a:rPr lang="en-US" sz="2000" dirty="0" smtClean="0">
                <a:solidFill>
                  <a:srgbClr val="FF0000"/>
                </a:solidFill>
              </a:rPr>
              <a:t>. </a:t>
            </a:r>
            <a:endParaRPr lang="nb-NO" sz="2000" dirty="0" smtClean="0">
              <a:solidFill>
                <a:srgbClr val="FF0000"/>
              </a:solidFill>
            </a:endParaRPr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7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33156588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81000" y="457200"/>
            <a:ext cx="8229600" cy="1143000"/>
          </a:xfrm>
        </p:spPr>
        <p:txBody>
          <a:bodyPr>
            <a:normAutofit/>
          </a:bodyPr>
          <a:lstStyle/>
          <a:p>
            <a:r>
              <a:rPr lang="nb-NO" sz="3200" dirty="0" smtClean="0"/>
              <a:t>How is </a:t>
            </a:r>
            <a:r>
              <a:rPr lang="nb-NO" sz="3200" dirty="0" err="1" smtClean="0"/>
              <a:t>the</a:t>
            </a:r>
            <a:r>
              <a:rPr lang="nb-NO" sz="3200" dirty="0" smtClean="0"/>
              <a:t> </a:t>
            </a:r>
            <a:r>
              <a:rPr lang="nb-NO" sz="3200" dirty="0" err="1" smtClean="0"/>
              <a:t>requirement</a:t>
            </a:r>
            <a:r>
              <a:rPr lang="nb-NO" sz="3200" dirty="0" smtClean="0"/>
              <a:t> for protein </a:t>
            </a:r>
            <a:r>
              <a:rPr lang="nb-NO" sz="3200" dirty="0" err="1" smtClean="0"/>
              <a:t>calculated</a:t>
            </a:r>
            <a:r>
              <a:rPr lang="nb-NO" sz="3200" dirty="0" smtClean="0"/>
              <a:t> at </a:t>
            </a:r>
            <a:r>
              <a:rPr lang="nb-NO" sz="3200" dirty="0" err="1" smtClean="0"/>
              <a:t>maintenance</a:t>
            </a:r>
            <a:r>
              <a:rPr lang="nb-NO" sz="3200" dirty="0" smtClean="0"/>
              <a:t>?</a:t>
            </a:r>
            <a:endParaRPr lang="nb-NO" sz="3200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457200" y="1752600"/>
            <a:ext cx="8229600" cy="4525963"/>
          </a:xfrm>
        </p:spPr>
        <p:txBody>
          <a:bodyPr>
            <a:normAutofit/>
          </a:bodyPr>
          <a:lstStyle/>
          <a:p>
            <a:r>
              <a:rPr lang="nb-NO" sz="2000" dirty="0" smtClean="0"/>
              <a:t>The </a:t>
            </a:r>
            <a:r>
              <a:rPr lang="nb-NO" sz="2000" dirty="0" err="1" smtClean="0"/>
              <a:t>maintenance</a:t>
            </a:r>
            <a:r>
              <a:rPr lang="nb-NO" sz="2000" dirty="0" smtClean="0"/>
              <a:t> </a:t>
            </a:r>
            <a:r>
              <a:rPr lang="nb-NO" sz="2000" dirty="0" err="1" smtClean="0"/>
              <a:t>requirement</a:t>
            </a:r>
            <a:r>
              <a:rPr lang="nb-NO" sz="2000" dirty="0" smtClean="0"/>
              <a:t> for </a:t>
            </a:r>
            <a:r>
              <a:rPr lang="nb-NO" sz="2000" dirty="0" err="1" smtClean="0"/>
              <a:t>crude</a:t>
            </a:r>
            <a:r>
              <a:rPr lang="nb-NO" sz="2000" dirty="0" smtClean="0"/>
              <a:t> protein is </a:t>
            </a:r>
            <a:r>
              <a:rPr lang="nb-NO" sz="2000" dirty="0" err="1" smtClean="0"/>
              <a:t>calculated</a:t>
            </a:r>
            <a:r>
              <a:rPr lang="nb-NO" sz="2000" dirty="0" smtClean="0"/>
              <a:t> as</a:t>
            </a:r>
          </a:p>
          <a:p>
            <a:pPr lvl="1"/>
            <a:r>
              <a:rPr lang="nb-NO" b="1" dirty="0" smtClean="0"/>
              <a:t>9 g </a:t>
            </a:r>
            <a:r>
              <a:rPr lang="nb-NO" b="1" dirty="0" err="1" smtClean="0"/>
              <a:t>crude</a:t>
            </a:r>
            <a:r>
              <a:rPr lang="nb-NO" b="1" dirty="0" smtClean="0"/>
              <a:t> protein per MJ </a:t>
            </a:r>
            <a:r>
              <a:rPr lang="nb-NO" b="1" dirty="0" err="1" smtClean="0"/>
              <a:t>energy</a:t>
            </a:r>
            <a:endParaRPr lang="nb-NO" b="1" dirty="0" smtClean="0"/>
          </a:p>
          <a:p>
            <a:r>
              <a:rPr lang="nb-NO" sz="2000" dirty="0" err="1" smtClean="0"/>
              <a:t>We</a:t>
            </a:r>
            <a:r>
              <a:rPr lang="nb-NO" sz="2000" dirty="0" smtClean="0"/>
              <a:t> must </a:t>
            </a:r>
            <a:r>
              <a:rPr lang="nb-NO" sz="2000" dirty="0" err="1" smtClean="0"/>
              <a:t>therefore</a:t>
            </a:r>
            <a:r>
              <a:rPr lang="nb-NO" sz="2000" dirty="0" smtClean="0"/>
              <a:t> </a:t>
            </a:r>
            <a:r>
              <a:rPr lang="nb-NO" sz="2000" dirty="0" err="1" smtClean="0"/>
              <a:t>estimate</a:t>
            </a:r>
            <a:r>
              <a:rPr lang="nb-NO" sz="2000" dirty="0" smtClean="0"/>
              <a:t>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energy</a:t>
            </a:r>
            <a:r>
              <a:rPr lang="nb-NO" sz="2000" dirty="0" smtClean="0"/>
              <a:t> </a:t>
            </a:r>
            <a:r>
              <a:rPr lang="nb-NO" sz="2000" dirty="0" err="1" smtClean="0"/>
              <a:t>requirement</a:t>
            </a:r>
            <a:r>
              <a:rPr lang="nb-NO" sz="2000" dirty="0" smtClean="0"/>
              <a:t> at </a:t>
            </a:r>
            <a:r>
              <a:rPr lang="nb-NO" sz="2000" dirty="0" err="1" smtClean="0"/>
              <a:t>maintenance</a:t>
            </a:r>
            <a:r>
              <a:rPr lang="nb-NO" sz="2000" dirty="0" smtClean="0"/>
              <a:t>, and </a:t>
            </a:r>
            <a:r>
              <a:rPr lang="nb-NO" sz="2000" dirty="0" err="1" smtClean="0"/>
              <a:t>multiply</a:t>
            </a:r>
            <a:r>
              <a:rPr lang="nb-NO" sz="2000" dirty="0" smtClean="0"/>
              <a:t>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number</a:t>
            </a:r>
            <a:r>
              <a:rPr lang="nb-NO" sz="2000" dirty="0" smtClean="0"/>
              <a:t> </a:t>
            </a:r>
            <a:r>
              <a:rPr lang="nb-NO" sz="2000" dirty="0" err="1" smtClean="0"/>
              <a:t>of</a:t>
            </a:r>
            <a:r>
              <a:rPr lang="nb-NO" sz="2000" dirty="0" smtClean="0"/>
              <a:t> MJ </a:t>
            </a:r>
            <a:r>
              <a:rPr lang="nb-NO" sz="2000" dirty="0" err="1" smtClean="0"/>
              <a:t>with</a:t>
            </a:r>
            <a:r>
              <a:rPr lang="nb-NO" sz="2000" dirty="0" smtClean="0"/>
              <a:t> 9 grams, as </a:t>
            </a:r>
            <a:r>
              <a:rPr lang="nb-NO" sz="2000" dirty="0" err="1" smtClean="0"/>
              <a:t>shown</a:t>
            </a:r>
            <a:r>
              <a:rPr lang="nb-NO" sz="2000" dirty="0" smtClean="0"/>
              <a:t> in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following</a:t>
            </a:r>
            <a:r>
              <a:rPr lang="nb-NO" sz="2000" dirty="0" smtClean="0"/>
              <a:t>: </a:t>
            </a:r>
          </a:p>
          <a:p>
            <a:r>
              <a:rPr lang="nb-NO" sz="2000" dirty="0" smtClean="0"/>
              <a:t>An </a:t>
            </a:r>
            <a:r>
              <a:rPr lang="nb-NO" sz="2000" dirty="0" err="1" smtClean="0"/>
              <a:t>example</a:t>
            </a:r>
            <a:r>
              <a:rPr lang="nb-NO" sz="2000" dirty="0" smtClean="0"/>
              <a:t>: An Anglo-</a:t>
            </a:r>
            <a:r>
              <a:rPr lang="nb-NO" sz="2000" dirty="0" err="1" smtClean="0"/>
              <a:t>Arab</a:t>
            </a:r>
            <a:r>
              <a:rPr lang="nb-NO" sz="2000" dirty="0" smtClean="0"/>
              <a:t> mare (</a:t>
            </a:r>
            <a:r>
              <a:rPr lang="nb-NO" sz="2000" dirty="0" err="1" smtClean="0"/>
              <a:t>warmblood</a:t>
            </a:r>
            <a:r>
              <a:rPr lang="nb-NO" sz="2000" dirty="0" smtClean="0"/>
              <a:t>) </a:t>
            </a:r>
            <a:r>
              <a:rPr lang="nb-NO" sz="2000" dirty="0" err="1" smtClean="0"/>
              <a:t>weighing</a:t>
            </a:r>
            <a:r>
              <a:rPr lang="nb-NO" sz="2000" dirty="0" smtClean="0"/>
              <a:t> 400 kg has a </a:t>
            </a:r>
            <a:r>
              <a:rPr lang="nb-NO" sz="2000" dirty="0" err="1"/>
              <a:t>maintenance</a:t>
            </a:r>
            <a:r>
              <a:rPr lang="nb-NO" sz="2000" dirty="0"/>
              <a:t> </a:t>
            </a:r>
            <a:r>
              <a:rPr lang="nb-NO" sz="2000" dirty="0" err="1"/>
              <a:t>energy</a:t>
            </a:r>
            <a:r>
              <a:rPr lang="nb-NO" sz="2000" dirty="0"/>
              <a:t> </a:t>
            </a:r>
            <a:r>
              <a:rPr lang="nb-NO" sz="2000" dirty="0" err="1"/>
              <a:t>requirement</a:t>
            </a:r>
            <a:r>
              <a:rPr lang="nb-NO" sz="2000" dirty="0"/>
              <a:t> </a:t>
            </a:r>
            <a:r>
              <a:rPr lang="nb-NO" sz="2000" dirty="0" err="1"/>
              <a:t>of</a:t>
            </a:r>
            <a:r>
              <a:rPr lang="nb-NO" sz="2000" dirty="0"/>
              <a:t> </a:t>
            </a:r>
            <a:r>
              <a:rPr lang="nb-NO" sz="2000" dirty="0" smtClean="0"/>
              <a:t>55.7 </a:t>
            </a:r>
            <a:r>
              <a:rPr lang="nb-NO" sz="2000" dirty="0"/>
              <a:t>MJ. The protein </a:t>
            </a:r>
            <a:r>
              <a:rPr lang="nb-NO" sz="2000" dirty="0" err="1"/>
              <a:t>requirement</a:t>
            </a:r>
            <a:r>
              <a:rPr lang="nb-NO" sz="2000" dirty="0"/>
              <a:t> is </a:t>
            </a:r>
            <a:r>
              <a:rPr lang="nb-NO" sz="2000" dirty="0" err="1"/>
              <a:t>accordingly</a:t>
            </a:r>
            <a:r>
              <a:rPr lang="nb-NO" sz="2000" dirty="0"/>
              <a:t> </a:t>
            </a:r>
            <a:r>
              <a:rPr lang="nb-NO" sz="2000" dirty="0" smtClean="0"/>
              <a:t>9 </a:t>
            </a:r>
            <a:r>
              <a:rPr lang="nb-NO" sz="2000" dirty="0"/>
              <a:t>gram * </a:t>
            </a:r>
            <a:r>
              <a:rPr lang="nb-NO" sz="2000" dirty="0" smtClean="0"/>
              <a:t>55.7  </a:t>
            </a:r>
            <a:r>
              <a:rPr lang="nb-NO" sz="2000" dirty="0"/>
              <a:t>=  </a:t>
            </a:r>
            <a:r>
              <a:rPr lang="nb-NO" sz="2000" dirty="0" smtClean="0"/>
              <a:t>501</a:t>
            </a:r>
            <a:r>
              <a:rPr lang="nb-NO" sz="2000" baseline="30000" dirty="0" smtClean="0"/>
              <a:t>*</a:t>
            </a:r>
            <a:r>
              <a:rPr lang="nb-NO" sz="2000" dirty="0" smtClean="0"/>
              <a:t>  </a:t>
            </a:r>
            <a:r>
              <a:rPr lang="nb-NO" sz="2000" dirty="0"/>
              <a:t>gram </a:t>
            </a:r>
            <a:r>
              <a:rPr lang="nb-NO" sz="2000" dirty="0" err="1"/>
              <a:t>crude</a:t>
            </a:r>
            <a:r>
              <a:rPr lang="nb-NO" sz="2000" dirty="0"/>
              <a:t> </a:t>
            </a:r>
            <a:r>
              <a:rPr lang="nb-NO" sz="2000" dirty="0" smtClean="0"/>
              <a:t>protein.</a:t>
            </a:r>
          </a:p>
          <a:p>
            <a:endParaRPr lang="nb-NO" sz="2000" dirty="0" smtClean="0"/>
          </a:p>
          <a:p>
            <a:r>
              <a:rPr lang="nb-NO" sz="2000" dirty="0" smtClean="0"/>
              <a:t>*The </a:t>
            </a:r>
            <a:r>
              <a:rPr lang="nb-NO" sz="2000" dirty="0" err="1" smtClean="0"/>
              <a:t>numbers</a:t>
            </a:r>
            <a:r>
              <a:rPr lang="nb-NO" sz="2000" dirty="0" smtClean="0"/>
              <a:t> in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example</a:t>
            </a:r>
            <a:r>
              <a:rPr lang="nb-NO" sz="2000" dirty="0" smtClean="0"/>
              <a:t> </a:t>
            </a:r>
            <a:r>
              <a:rPr lang="nb-NO" sz="2000" dirty="0" err="1" smtClean="0"/>
              <a:t>are</a:t>
            </a:r>
            <a:r>
              <a:rPr lang="nb-NO" sz="2000" dirty="0" smtClean="0"/>
              <a:t> </a:t>
            </a:r>
            <a:r>
              <a:rPr lang="nb-NO" sz="2000" dirty="0" err="1" smtClean="0"/>
              <a:t>rounded</a:t>
            </a:r>
            <a:r>
              <a:rPr lang="nb-NO" sz="2000" dirty="0" smtClean="0"/>
              <a:t> for </a:t>
            </a:r>
            <a:r>
              <a:rPr lang="nb-NO" sz="2000" dirty="0" err="1" smtClean="0"/>
              <a:t>the</a:t>
            </a:r>
            <a:r>
              <a:rPr lang="nb-NO" sz="2000" dirty="0" smtClean="0"/>
              <a:t> </a:t>
            </a:r>
            <a:r>
              <a:rPr lang="nb-NO" sz="2000" dirty="0" err="1" smtClean="0"/>
              <a:t>ease</a:t>
            </a:r>
            <a:r>
              <a:rPr lang="nb-NO" sz="2000" dirty="0" smtClean="0"/>
              <a:t> </a:t>
            </a:r>
            <a:r>
              <a:rPr lang="nb-NO" sz="2000" dirty="0" err="1" smtClean="0"/>
              <a:t>of</a:t>
            </a:r>
            <a:r>
              <a:rPr lang="nb-NO" sz="2000" dirty="0" smtClean="0"/>
              <a:t> </a:t>
            </a:r>
            <a:r>
              <a:rPr lang="nb-NO" sz="2000" dirty="0" err="1" smtClean="0"/>
              <a:t>calculation</a:t>
            </a:r>
            <a:r>
              <a:rPr lang="nb-NO" sz="2000" dirty="0" smtClean="0"/>
              <a:t>. A real </a:t>
            </a:r>
            <a:r>
              <a:rPr lang="nb-NO" sz="2000" dirty="0" err="1" smtClean="0"/>
              <a:t>example</a:t>
            </a:r>
            <a:r>
              <a:rPr lang="nb-NO" sz="2000" dirty="0" smtClean="0"/>
              <a:t> in PC-Horse </a:t>
            </a:r>
            <a:r>
              <a:rPr lang="nb-NO" sz="2000" dirty="0" err="1" smtClean="0"/>
              <a:t>will</a:t>
            </a:r>
            <a:r>
              <a:rPr lang="nb-NO" sz="2000" dirty="0" smtClean="0"/>
              <a:t> show </a:t>
            </a:r>
            <a:r>
              <a:rPr lang="nb-NO" sz="2000" dirty="0" err="1" smtClean="0"/>
              <a:t>slightly</a:t>
            </a:r>
            <a:r>
              <a:rPr lang="nb-NO" sz="2000" dirty="0" smtClean="0"/>
              <a:t> different </a:t>
            </a:r>
            <a:r>
              <a:rPr lang="nb-NO" sz="2000" dirty="0" err="1" smtClean="0"/>
              <a:t>numbers</a:t>
            </a:r>
            <a:r>
              <a:rPr lang="nb-NO" sz="2000" dirty="0" smtClean="0"/>
              <a:t>.</a:t>
            </a:r>
            <a:endParaRPr lang="nb-NO" sz="2000" dirty="0"/>
          </a:p>
          <a:p>
            <a:pPr lvl="1"/>
            <a:endParaRPr lang="nb-NO" sz="1600" dirty="0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8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17998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304800" y="381000"/>
            <a:ext cx="9144000" cy="1143000"/>
          </a:xfrm>
        </p:spPr>
        <p:txBody>
          <a:bodyPr>
            <a:noAutofit/>
          </a:bodyPr>
          <a:lstStyle/>
          <a:p>
            <a:r>
              <a:rPr lang="nb-NO" sz="3600" dirty="0" smtClean="0"/>
              <a:t>The </a:t>
            </a:r>
            <a:r>
              <a:rPr lang="nb-NO" sz="3600" dirty="0" err="1" smtClean="0"/>
              <a:t>structure</a:t>
            </a:r>
            <a:r>
              <a:rPr lang="nb-NO" sz="3600" dirty="0" smtClean="0"/>
              <a:t> </a:t>
            </a:r>
            <a:r>
              <a:rPr lang="nb-NO" sz="3600" dirty="0" err="1" smtClean="0"/>
              <a:t>of</a:t>
            </a:r>
            <a:r>
              <a:rPr lang="nb-NO" sz="3600" dirty="0" smtClean="0"/>
              <a:t> a </a:t>
            </a:r>
            <a:r>
              <a:rPr lang="nb-NO" sz="3600" dirty="0" err="1" smtClean="0"/>
              <a:t>balanced</a:t>
            </a:r>
            <a:r>
              <a:rPr lang="nb-NO" sz="3600" dirty="0" smtClean="0"/>
              <a:t> </a:t>
            </a:r>
            <a:r>
              <a:rPr lang="nb-NO" sz="3600" dirty="0" err="1" smtClean="0"/>
              <a:t>ration</a:t>
            </a:r>
            <a:r>
              <a:rPr lang="nb-NO" sz="3600" dirty="0" smtClean="0"/>
              <a:t> for </a:t>
            </a:r>
            <a:r>
              <a:rPr lang="nb-NO" sz="3600" dirty="0" err="1" smtClean="0"/>
              <a:t>maintenance</a:t>
            </a:r>
            <a:endParaRPr lang="nb-NO" sz="3600" dirty="0"/>
          </a:p>
        </p:txBody>
      </p:sp>
      <p:graphicFrame>
        <p:nvGraphicFramePr>
          <p:cNvPr id="4" name="Plassholder for innhold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246596553"/>
              </p:ext>
            </p:extLst>
          </p:nvPr>
        </p:nvGraphicFramePr>
        <p:xfrm>
          <a:off x="381000" y="1600200"/>
          <a:ext cx="8531753" cy="3992811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TekstSylinder 4"/>
          <p:cNvSpPr txBox="1"/>
          <p:nvPr/>
        </p:nvSpPr>
        <p:spPr>
          <a:xfrm>
            <a:off x="2209800" y="5638800"/>
            <a:ext cx="35806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b-NO" dirty="0" smtClean="0"/>
              <a:t>BW=Body </a:t>
            </a:r>
            <a:r>
              <a:rPr lang="nb-NO" dirty="0" err="1" smtClean="0"/>
              <a:t>weight</a:t>
            </a:r>
            <a:r>
              <a:rPr lang="nb-NO" dirty="0" smtClean="0"/>
              <a:t>      DM=Dry matter</a:t>
            </a:r>
            <a:endParaRPr lang="nb-NO" dirty="0"/>
          </a:p>
        </p:txBody>
      </p:sp>
      <p:sp>
        <p:nvSpPr>
          <p:cNvPr id="6" name="TekstSylinder 5"/>
          <p:cNvSpPr txBox="1"/>
          <p:nvPr/>
        </p:nvSpPr>
        <p:spPr>
          <a:xfrm>
            <a:off x="533400" y="2286000"/>
            <a:ext cx="1584176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1600" dirty="0" err="1" smtClean="0"/>
              <a:t>Add</a:t>
            </a:r>
            <a:r>
              <a:rPr lang="nb-NO" sz="1600" dirty="0" smtClean="0"/>
              <a:t> salt, vitamins and minerals as </a:t>
            </a:r>
            <a:r>
              <a:rPr lang="nb-NO" sz="1600" dirty="0" err="1" smtClean="0"/>
              <a:t>required</a:t>
            </a:r>
            <a:r>
              <a:rPr lang="nb-NO" sz="1600" dirty="0" smtClean="0"/>
              <a:t>.</a:t>
            </a:r>
            <a:endParaRPr lang="nb-NO" sz="1600" dirty="0"/>
          </a:p>
        </p:txBody>
      </p:sp>
      <p:sp>
        <p:nvSpPr>
          <p:cNvPr id="7" name="TekstSylinder 6"/>
          <p:cNvSpPr txBox="1"/>
          <p:nvPr/>
        </p:nvSpPr>
        <p:spPr>
          <a:xfrm>
            <a:off x="539552" y="5229200"/>
            <a:ext cx="2525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1</a:t>
            </a:r>
            <a:endParaRPr lang="nb-NO" sz="3600" dirty="0"/>
          </a:p>
        </p:txBody>
      </p:sp>
      <p:sp>
        <p:nvSpPr>
          <p:cNvPr id="8" name="TekstSylinder 7"/>
          <p:cNvSpPr txBox="1"/>
          <p:nvPr/>
        </p:nvSpPr>
        <p:spPr>
          <a:xfrm>
            <a:off x="1584176" y="3717032"/>
            <a:ext cx="32352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2</a:t>
            </a:r>
            <a:endParaRPr lang="nb-NO" sz="3600" dirty="0"/>
          </a:p>
        </p:txBody>
      </p:sp>
      <p:sp>
        <p:nvSpPr>
          <p:cNvPr id="9" name="TekstSylinder 8"/>
          <p:cNvSpPr txBox="1"/>
          <p:nvPr/>
        </p:nvSpPr>
        <p:spPr>
          <a:xfrm>
            <a:off x="2483768" y="2708920"/>
            <a:ext cx="14401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sz="3600" dirty="0" smtClean="0"/>
              <a:t>3</a:t>
            </a:r>
            <a:endParaRPr lang="nb-NO" sz="3600" dirty="0"/>
          </a:p>
        </p:txBody>
      </p:sp>
      <p:sp>
        <p:nvSpPr>
          <p:cNvPr id="10" name="TekstSylinder 9"/>
          <p:cNvSpPr txBox="1"/>
          <p:nvPr/>
        </p:nvSpPr>
        <p:spPr>
          <a:xfrm>
            <a:off x="6172200" y="2286000"/>
            <a:ext cx="2736304" cy="2062103"/>
          </a:xfrm>
          <a:prstGeom prst="rect">
            <a:avLst/>
          </a:prstGeom>
          <a:ln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nb-NO" sz="1600" b="1" dirty="0" smtClean="0"/>
              <a:t>A general «</a:t>
            </a:r>
            <a:r>
              <a:rPr lang="nb-NO" sz="1600" b="1" dirty="0" err="1"/>
              <a:t>R</a:t>
            </a:r>
            <a:r>
              <a:rPr lang="nb-NO" sz="1600" b="1" dirty="0" err="1" smtClean="0"/>
              <a:t>ation</a:t>
            </a:r>
            <a:r>
              <a:rPr lang="nb-NO" sz="1600" b="1" dirty="0" smtClean="0"/>
              <a:t>-pyramide»</a:t>
            </a:r>
          </a:p>
          <a:p>
            <a:endParaRPr lang="nb-NO" sz="1600" dirty="0"/>
          </a:p>
          <a:p>
            <a:r>
              <a:rPr lang="nb-NO" sz="1600" dirty="0" smtClean="0"/>
              <a:t>For horses at </a:t>
            </a:r>
            <a:r>
              <a:rPr lang="nb-NO" sz="1600" dirty="0" err="1" smtClean="0"/>
              <a:t>maintenance</a:t>
            </a:r>
            <a:r>
              <a:rPr lang="nb-NO" sz="1600" dirty="0" smtClean="0"/>
              <a:t> </a:t>
            </a:r>
            <a:r>
              <a:rPr lang="nb-NO" sz="1600" dirty="0" err="1" smtClean="0"/>
              <a:t>level</a:t>
            </a:r>
            <a:r>
              <a:rPr lang="nb-NO" sz="1600" dirty="0" smtClean="0"/>
              <a:t> a roughage </a:t>
            </a:r>
            <a:r>
              <a:rPr lang="nb-NO" sz="1600" dirty="0" err="1" smtClean="0"/>
              <a:t>ration</a:t>
            </a:r>
            <a:r>
              <a:rPr lang="nb-NO" sz="1600" dirty="0" smtClean="0"/>
              <a:t> (1) </a:t>
            </a:r>
            <a:r>
              <a:rPr lang="nb-NO" sz="1600" dirty="0" err="1" smtClean="0"/>
              <a:t>will</a:t>
            </a:r>
            <a:r>
              <a:rPr lang="nb-NO" sz="1600" dirty="0" smtClean="0"/>
              <a:t> </a:t>
            </a:r>
            <a:r>
              <a:rPr lang="nb-NO" sz="1600" dirty="0" err="1" smtClean="0"/>
              <a:t>usually</a:t>
            </a:r>
            <a:r>
              <a:rPr lang="nb-NO" sz="1600" dirty="0" smtClean="0"/>
              <a:t> cover </a:t>
            </a:r>
            <a:r>
              <a:rPr lang="nb-NO" sz="1600" dirty="0" err="1" smtClean="0"/>
              <a:t>their</a:t>
            </a:r>
            <a:r>
              <a:rPr lang="nb-NO" sz="1600" dirty="0" smtClean="0"/>
              <a:t> </a:t>
            </a:r>
            <a:r>
              <a:rPr lang="nb-NO" sz="1600" dirty="0" err="1" smtClean="0"/>
              <a:t>needs</a:t>
            </a:r>
            <a:r>
              <a:rPr lang="nb-NO" sz="1600" dirty="0" smtClean="0"/>
              <a:t>, </a:t>
            </a:r>
            <a:r>
              <a:rPr lang="nb-NO" sz="1600" dirty="0" err="1" smtClean="0"/>
              <a:t>possibly</a:t>
            </a:r>
            <a:r>
              <a:rPr lang="nb-NO" sz="1600" dirty="0" smtClean="0"/>
              <a:t> </a:t>
            </a:r>
            <a:r>
              <a:rPr lang="nb-NO" sz="1600" dirty="0" err="1" smtClean="0"/>
              <a:t>supplemented</a:t>
            </a:r>
            <a:r>
              <a:rPr lang="nb-NO" sz="1600" dirty="0" smtClean="0"/>
              <a:t> </a:t>
            </a:r>
            <a:r>
              <a:rPr lang="nb-NO" sz="1600" dirty="0" err="1" smtClean="0"/>
              <a:t>with</a:t>
            </a:r>
            <a:r>
              <a:rPr lang="nb-NO" sz="1600" dirty="0" smtClean="0"/>
              <a:t> (2) </a:t>
            </a:r>
            <a:r>
              <a:rPr lang="nb-NO" sz="1600" dirty="0" err="1" smtClean="0"/>
              <a:t>some</a:t>
            </a:r>
            <a:r>
              <a:rPr lang="nb-NO" sz="1600" dirty="0" smtClean="0"/>
              <a:t> </a:t>
            </a:r>
            <a:r>
              <a:rPr lang="nb-NO" sz="1600" dirty="0" err="1" smtClean="0"/>
              <a:t>concentrate</a:t>
            </a:r>
            <a:r>
              <a:rPr lang="nb-NO" sz="1600" dirty="0" smtClean="0"/>
              <a:t> and (3) salt and a vitamin/mineral mix.</a:t>
            </a:r>
            <a:endParaRPr lang="nb-NO" sz="1600" dirty="0"/>
          </a:p>
        </p:txBody>
      </p:sp>
      <p:sp>
        <p:nvSpPr>
          <p:cNvPr id="11" name="Platshållare för bildnummer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3AA96B-513D-4B28-B212-94ACDA4DE7DB}" type="slidenum">
              <a:rPr lang="nb-NO" smtClean="0"/>
              <a:pPr/>
              <a:t>9</a:t>
            </a:fld>
            <a:endParaRPr lang="nb-NO"/>
          </a:p>
        </p:txBody>
      </p:sp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1231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CH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7195</TotalTime>
  <Words>1716</Words>
  <Application>Microsoft Macintosh PowerPoint</Application>
  <PresentationFormat>Bildspel på skärmen (4:3)</PresentationFormat>
  <Paragraphs>137</Paragraphs>
  <Slides>21</Slides>
  <Notes>1</Notes>
  <HiddenSlides>0</HiddenSlides>
  <MMClips>0</MMClips>
  <ScaleCrop>false</ScaleCrop>
  <HeadingPairs>
    <vt:vector size="4" baseType="variant">
      <vt:variant>
        <vt:lpstr>Formgivningsmall</vt:lpstr>
      </vt:variant>
      <vt:variant>
        <vt:i4>2</vt:i4>
      </vt:variant>
      <vt:variant>
        <vt:lpstr>Bildrubriker</vt:lpstr>
      </vt:variant>
      <vt:variant>
        <vt:i4>21</vt:i4>
      </vt:variant>
    </vt:vector>
  </HeadingPairs>
  <TitlesOfParts>
    <vt:vector size="23" baseType="lpstr">
      <vt:lpstr>PCH-tema</vt:lpstr>
      <vt:lpstr>1_Office-tema</vt:lpstr>
      <vt:lpstr>The horse's maintenance requirements</vt:lpstr>
      <vt:lpstr>Bild 2</vt:lpstr>
      <vt:lpstr>Background info on:</vt:lpstr>
      <vt:lpstr>Units for energy and protein</vt:lpstr>
      <vt:lpstr>What does “maintenance requirement” mean?</vt:lpstr>
      <vt:lpstr>The maintenance energy requirement</vt:lpstr>
      <vt:lpstr>How is the energy requirement calculated?</vt:lpstr>
      <vt:lpstr>How is the requirement for protein calculated at maintenance?</vt:lpstr>
      <vt:lpstr>The structure of a balanced ration for maintenance</vt:lpstr>
      <vt:lpstr>Demonstration:  How to use the PC-Horse nutritional software when making rations for a horse at maintenance level</vt:lpstr>
      <vt:lpstr>Bild 11</vt:lpstr>
      <vt:lpstr>Bild 12</vt:lpstr>
      <vt:lpstr>Bild 13</vt:lpstr>
      <vt:lpstr>Bild 14</vt:lpstr>
      <vt:lpstr>Bild 15</vt:lpstr>
      <vt:lpstr>Bild 16</vt:lpstr>
      <vt:lpstr>Bild 17</vt:lpstr>
      <vt:lpstr>Putting weight on a horse with worn teeth and poor appetite</vt:lpstr>
      <vt:lpstr> </vt:lpstr>
      <vt:lpstr>Bild 20</vt:lpstr>
      <vt:lpstr> Create rations for your client’s horse as a  "maintenance horse»</vt:lpstr>
    </vt:vector>
  </TitlesOfParts>
  <Company>UMB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Hestens vedlikeholdsbehov</dc:title>
  <dc:creator>Dag Austbø</dc:creator>
  <cp:lastModifiedBy>Jan Sjunnesson</cp:lastModifiedBy>
  <cp:revision>79</cp:revision>
  <dcterms:created xsi:type="dcterms:W3CDTF">2013-11-22T11:08:40Z</dcterms:created>
  <dcterms:modified xsi:type="dcterms:W3CDTF">2013-11-22T11:31:31Z</dcterms:modified>
</cp:coreProperties>
</file>